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9" r:id="rId4"/>
    <p:sldId id="265" r:id="rId5"/>
    <p:sldId id="259" r:id="rId6"/>
    <p:sldId id="257" r:id="rId7"/>
    <p:sldId id="266" r:id="rId8"/>
    <p:sldId id="275" r:id="rId9"/>
    <p:sldId id="272" r:id="rId10"/>
    <p:sldId id="277" r:id="rId11"/>
    <p:sldId id="280" r:id="rId12"/>
    <p:sldId id="267" r:id="rId13"/>
    <p:sldId id="273" r:id="rId14"/>
    <p:sldId id="260" r:id="rId15"/>
    <p:sldId id="268" r:id="rId16"/>
    <p:sldId id="276" r:id="rId17"/>
    <p:sldId id="271" r:id="rId18"/>
    <p:sldId id="269" r:id="rId19"/>
    <p:sldId id="270" r:id="rId20"/>
    <p:sldId id="264" r:id="rId21"/>
    <p:sldId id="262" r:id="rId22"/>
    <p:sldId id="261" r:id="rId23"/>
    <p:sldId id="284" r:id="rId24"/>
    <p:sldId id="285" r:id="rId25"/>
    <p:sldId id="281" r:id="rId26"/>
    <p:sldId id="283" r:id="rId27"/>
    <p:sldId id="263" r:id="rId28"/>
    <p:sldId id="274" r:id="rId29"/>
    <p:sldId id="282" r:id="rId30"/>
  </p:sldIdLst>
  <p:sldSz cx="9144000" cy="6858000" type="screen4x3"/>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p:spPr>
        <p:txBody>
          <a:bodyPr/>
          <a:lstStyle>
            <a:lvl1pPr>
              <a:defRPr sz="1400"/>
            </a:lvl1pPr>
          </a:lstStyle>
          <a:p>
            <a:fld id="{1C84D5B1-15F3-462D-9E34-486C4916C768}" type="datetimeFigureOut">
              <a:rPr lang="de-DE" smtClean="0"/>
              <a:pPr/>
              <a:t>07.01.2017</a:t>
            </a:fld>
            <a:endParaRPr lang="de-DE"/>
          </a:p>
        </p:txBody>
      </p:sp>
      <p:sp>
        <p:nvSpPr>
          <p:cNvPr id="17" name="Fußzeilenplatzhalter 16"/>
          <p:cNvSpPr>
            <a:spLocks noGrp="1"/>
          </p:cNvSpPr>
          <p:nvPr>
            <p:ph type="ftr" sz="quarter" idx="11"/>
          </p:nvPr>
        </p:nvSpPr>
        <p:spPr>
          <a:xfrm>
            <a:off x="2898648" y="6355080"/>
            <a:ext cx="3474720" cy="365760"/>
          </a:xfrm>
        </p:spPr>
        <p:txBody>
          <a:bodyPr/>
          <a:lstStyle/>
          <a:p>
            <a:endParaRPr lang="de-DE"/>
          </a:p>
        </p:txBody>
      </p:sp>
      <p:sp>
        <p:nvSpPr>
          <p:cNvPr id="29" name="Foliennummernplatzhalter 28"/>
          <p:cNvSpPr>
            <a:spLocks noGrp="1"/>
          </p:cNvSpPr>
          <p:nvPr>
            <p:ph type="sldNum" sz="quarter" idx="12"/>
          </p:nvPr>
        </p:nvSpPr>
        <p:spPr>
          <a:xfrm>
            <a:off x="1216152" y="6355080"/>
            <a:ext cx="1219200" cy="365760"/>
          </a:xfrm>
        </p:spPr>
        <p:txBody>
          <a:bodyPr/>
          <a:lstStyle/>
          <a:p>
            <a:fld id="{3D01AE56-E4A2-4DB0-8D5B-21EBB73B653F}" type="slidenum">
              <a:rPr lang="de-DE" smtClean="0"/>
              <a:pPr/>
              <a:t>‹Nr.›</a:t>
            </a:fld>
            <a:endParaRPr lang="de-DE"/>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1AE56-E4A2-4DB0-8D5B-21EBB73B653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1AE56-E4A2-4DB0-8D5B-21EBB73B653F}" type="slidenum">
              <a:rPr lang="de-DE" smtClean="0"/>
              <a:pPr/>
              <a:t>‹Nr.›</a:t>
            </a:fld>
            <a:endParaRPr lang="de-DE"/>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1AE56-E4A2-4DB0-8D5B-21EBB73B653F}" type="slidenum">
              <a:rPr lang="de-DE" smtClean="0"/>
              <a:pPr/>
              <a:t>‹Nr.›</a:t>
            </a:fld>
            <a:endParaRPr lang="de-DE"/>
          </a:p>
        </p:txBody>
      </p:sp>
      <p:sp>
        <p:nvSpPr>
          <p:cNvPr id="8" name="Inhaltsplatzhalter 7"/>
          <p:cNvSpPr>
            <a:spLocks noGrp="1"/>
          </p:cNvSpPr>
          <p:nvPr>
            <p:ph sz="quarter" idx="1"/>
          </p:nvPr>
        </p:nvSpPr>
        <p:spPr>
          <a:xfrm>
            <a:off x="457200" y="1219200"/>
            <a:ext cx="8229600"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a:xfrm>
            <a:off x="6400800" y="6355080"/>
            <a:ext cx="2286000" cy="365760"/>
          </a:xfrm>
        </p:spPr>
        <p:txBody>
          <a:bodyPr/>
          <a:lstStyle/>
          <a:p>
            <a:fld id="{1C84D5B1-15F3-462D-9E34-486C4916C768}" type="datetimeFigureOut">
              <a:rPr lang="de-DE" smtClean="0"/>
              <a:pPr/>
              <a:t>07.01.2017</a:t>
            </a:fld>
            <a:endParaRPr lang="de-DE"/>
          </a:p>
        </p:txBody>
      </p:sp>
      <p:sp>
        <p:nvSpPr>
          <p:cNvPr id="5" name="Fußzeilenplatzhalter 4"/>
          <p:cNvSpPr>
            <a:spLocks noGrp="1"/>
          </p:cNvSpPr>
          <p:nvPr>
            <p:ph type="ftr" sz="quarter" idx="11"/>
          </p:nvPr>
        </p:nvSpPr>
        <p:spPr>
          <a:xfrm>
            <a:off x="2898648" y="6355080"/>
            <a:ext cx="3474720" cy="365760"/>
          </a:xfrm>
        </p:spPr>
        <p:txBody>
          <a:bodyPr/>
          <a:lstStyle/>
          <a:p>
            <a:endParaRPr lang="de-DE"/>
          </a:p>
        </p:txBody>
      </p:sp>
      <p:sp>
        <p:nvSpPr>
          <p:cNvPr id="6" name="Foliennummernplatzhalter 5"/>
          <p:cNvSpPr>
            <a:spLocks noGrp="1"/>
          </p:cNvSpPr>
          <p:nvPr>
            <p:ph type="sldNum" sz="quarter" idx="12"/>
          </p:nvPr>
        </p:nvSpPr>
        <p:spPr>
          <a:xfrm>
            <a:off x="1069848" y="6355080"/>
            <a:ext cx="1520952" cy="365760"/>
          </a:xfrm>
        </p:spPr>
        <p:txBody>
          <a:bodyPr/>
          <a:lstStyle/>
          <a:p>
            <a:fld id="{3D01AE56-E4A2-4DB0-8D5B-21EBB73B653F}" type="slidenum">
              <a:rPr lang="de-DE" smtClean="0"/>
              <a:pPr/>
              <a:t>‹Nr.›</a:t>
            </a:fld>
            <a:endParaRPr lang="de-DE"/>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01AE56-E4A2-4DB0-8D5B-21EBB73B653F}" type="slidenum">
              <a:rPr lang="de-DE" smtClean="0"/>
              <a:pPr/>
              <a:t>‹Nr.›</a:t>
            </a:fld>
            <a:endParaRPr lang="de-DE"/>
          </a:p>
        </p:txBody>
      </p:sp>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D01AE56-E4A2-4DB0-8D5B-21EBB73B653F}" type="slidenum">
              <a:rPr lang="de-DE" smtClean="0"/>
              <a:pPr/>
              <a:t>‹Nr.›</a:t>
            </a:fld>
            <a:endParaRPr lang="de-DE"/>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D01AE56-E4A2-4DB0-8D5B-21EBB73B653F}" type="slidenum">
              <a:rPr lang="de-DE" smtClean="0"/>
              <a:pPr/>
              <a:t>‹Nr.›</a:t>
            </a:fld>
            <a:endParaRPr lang="de-DE"/>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D01AE56-E4A2-4DB0-8D5B-21EBB73B653F}" type="slidenum">
              <a:rPr lang="de-DE" smtClean="0"/>
              <a:pPr/>
              <a:t>‹Nr.›</a:t>
            </a:fld>
            <a:endParaRPr lang="de-DE"/>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01AE56-E4A2-4DB0-8D5B-21EBB73B653F}"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1C84D5B1-15F3-462D-9E34-486C4916C768}" type="datetimeFigureOut">
              <a:rPr lang="de-DE" smtClean="0"/>
              <a:pPr/>
              <a:t>07.01.2017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01AE56-E4A2-4DB0-8D5B-21EBB73B653F}"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152400"/>
            <a:ext cx="8229600" cy="990600"/>
          </a:xfrm>
          <a:prstGeom prst="rect">
            <a:avLst/>
          </a:prstGeom>
        </p:spPr>
        <p:txBody>
          <a:bodyPr vert="horz"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C84D5B1-15F3-462D-9E34-486C4916C768}" type="datetimeFigureOut">
              <a:rPr lang="de-DE" smtClean="0"/>
              <a:pPr/>
              <a:t>07.01.2017</a:t>
            </a:fld>
            <a:endParaRPr lang="de-DE"/>
          </a:p>
        </p:txBody>
      </p:sp>
      <p:sp>
        <p:nvSpPr>
          <p:cNvPr id="3" name="Fußzeilenplatzhalt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de-DE"/>
          </a:p>
        </p:txBody>
      </p:sp>
      <p:sp>
        <p:nvSpPr>
          <p:cNvPr id="23" name="Foliennummernplatzhalt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D01AE56-E4A2-4DB0-8D5B-21EBB73B653F}" type="slidenum">
              <a:rPr lang="de-DE" smtClean="0"/>
              <a:pPr/>
              <a:t>‹Nr.›</a:t>
            </a:fld>
            <a:endParaRPr lang="de-DE"/>
          </a:p>
        </p:txBody>
      </p:sp>
      <p:sp>
        <p:nvSpPr>
          <p:cNvPr id="28" name="Gerade Verbindu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Gerade Verbindung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leichschenkliges Dreiec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Fuß- und Radwegekonzept für die Stadt Nagold</a:t>
            </a:r>
            <a:endParaRPr lang="de-DE" dirty="0"/>
          </a:p>
        </p:txBody>
      </p:sp>
      <p:sp>
        <p:nvSpPr>
          <p:cNvPr id="3" name="Untertitel 2"/>
          <p:cNvSpPr>
            <a:spLocks noGrp="1"/>
          </p:cNvSpPr>
          <p:nvPr>
            <p:ph type="subTitle" idx="1"/>
          </p:nvPr>
        </p:nvSpPr>
        <p:spPr/>
        <p:txBody>
          <a:bodyPr>
            <a:normAutofit/>
          </a:bodyPr>
          <a:lstStyle/>
          <a:p>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a:t>
            </a:r>
            <a:endParaRPr lang="de-DE" dirty="0"/>
          </a:p>
        </p:txBody>
      </p:sp>
      <p:sp>
        <p:nvSpPr>
          <p:cNvPr id="4" name="Textplatzhalter 3"/>
          <p:cNvSpPr>
            <a:spLocks noGrp="1"/>
          </p:cNvSpPr>
          <p:nvPr>
            <p:ph type="body" sz="half" idx="3"/>
          </p:nvPr>
        </p:nvSpPr>
        <p:spPr>
          <a:xfrm>
            <a:off x="539552" y="1295400"/>
            <a:ext cx="8150423" cy="685800"/>
          </a:xfrm>
        </p:spPr>
        <p:txBody>
          <a:bodyPr>
            <a:normAutofit fontScale="92500"/>
          </a:bodyPr>
          <a:lstStyle/>
          <a:p>
            <a:r>
              <a:rPr lang="de-DE" dirty="0" smtClean="0"/>
              <a:t>Weg von der </a:t>
            </a:r>
            <a:r>
              <a:rPr lang="de-DE" dirty="0" err="1" smtClean="0"/>
              <a:t>Scholderwiese</a:t>
            </a:r>
            <a:r>
              <a:rPr lang="de-DE" dirty="0" smtClean="0"/>
              <a:t> auf die </a:t>
            </a:r>
            <a:r>
              <a:rPr lang="de-DE" dirty="0" err="1" smtClean="0"/>
              <a:t>Iselshäuser</a:t>
            </a:r>
            <a:r>
              <a:rPr lang="de-DE" dirty="0" smtClean="0"/>
              <a:t> Straße (2)</a:t>
            </a:r>
          </a:p>
        </p:txBody>
      </p:sp>
      <p:sp>
        <p:nvSpPr>
          <p:cNvPr id="5" name="Inhaltsplatzhalter 4"/>
          <p:cNvSpPr>
            <a:spLocks noGrp="1"/>
          </p:cNvSpPr>
          <p:nvPr>
            <p:ph sz="quarter" idx="2"/>
          </p:nvPr>
        </p:nvSpPr>
        <p:spPr>
          <a:xfrm>
            <a:off x="457200" y="2492896"/>
            <a:ext cx="4038600" cy="3679304"/>
          </a:xfrm>
        </p:spPr>
        <p:txBody>
          <a:bodyPr/>
          <a:lstStyle/>
          <a:p>
            <a:r>
              <a:rPr lang="de-DE" dirty="0" smtClean="0"/>
              <a:t>Fahrradspur bis Einmündung Schwandorfer Straße</a:t>
            </a:r>
          </a:p>
          <a:p>
            <a:r>
              <a:rPr lang="de-DE" dirty="0" smtClean="0"/>
              <a:t>Tempo 30 auf dieser Strecke</a:t>
            </a:r>
          </a:p>
          <a:p>
            <a:r>
              <a:rPr lang="de-DE" dirty="0" smtClean="0"/>
              <a:t>oder Verbreiterung als kombinierter Geh- und Radweg</a:t>
            </a:r>
            <a:endParaRPr lang="de-DE" dirty="0"/>
          </a:p>
        </p:txBody>
      </p:sp>
      <p:pic>
        <p:nvPicPr>
          <p:cNvPr id="7" name="Inhaltsplatzhalter 6" descr="Iselshäuser_Schwandorfer Straße.jpg"/>
          <p:cNvPicPr>
            <a:picLocks noGrp="1" noChangeAspect="1"/>
          </p:cNvPicPr>
          <p:nvPr>
            <p:ph sz="quarter" idx="4"/>
          </p:nvPr>
        </p:nvPicPr>
        <p:blipFill>
          <a:blip r:embed="rId2" cstate="print"/>
          <a:stretch>
            <a:fillRect/>
          </a:stretch>
        </p:blipFill>
        <p:spPr>
          <a:xfrm>
            <a:off x="4648200" y="2638425"/>
            <a:ext cx="4038600" cy="3028950"/>
          </a:xfrm>
        </p:spPr>
      </p:pic>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2</a:t>
            </a:r>
            <a:endParaRPr lang="de-DE" sz="4000" dirty="0">
              <a:solidFill>
                <a:srgbClr val="0070C0"/>
              </a:solidFill>
            </a:endParaRPr>
          </a:p>
        </p:txBody>
      </p:sp>
      <p:sp>
        <p:nvSpPr>
          <p:cNvPr id="9" name="Eingekerbter Richtungspfeil 8"/>
          <p:cNvSpPr/>
          <p:nvPr/>
        </p:nvSpPr>
        <p:spPr>
          <a:xfrm rot="16947516">
            <a:off x="6598095" y="5077916"/>
            <a:ext cx="419378" cy="35705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3010259">
            <a:off x="6335252" y="4223060"/>
            <a:ext cx="321373" cy="22397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4394499">
            <a:off x="6549720" y="4377880"/>
            <a:ext cx="360252" cy="28505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rot="15955425">
            <a:off x="6651308" y="4683458"/>
            <a:ext cx="395976" cy="29836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a:t>
            </a:r>
            <a:endParaRPr lang="de-DE" dirty="0"/>
          </a:p>
        </p:txBody>
      </p:sp>
      <p:sp>
        <p:nvSpPr>
          <p:cNvPr id="4" name="Textplatzhalter 3"/>
          <p:cNvSpPr>
            <a:spLocks noGrp="1"/>
          </p:cNvSpPr>
          <p:nvPr>
            <p:ph type="body" sz="half" idx="3"/>
          </p:nvPr>
        </p:nvSpPr>
        <p:spPr>
          <a:xfrm>
            <a:off x="755576" y="1052736"/>
            <a:ext cx="7934399" cy="685800"/>
          </a:xfrm>
        </p:spPr>
        <p:txBody>
          <a:bodyPr>
            <a:normAutofit/>
          </a:bodyPr>
          <a:lstStyle/>
          <a:p>
            <a:r>
              <a:rPr lang="de-DE" dirty="0" smtClean="0"/>
              <a:t>Kreuzung Gerber-/Grafenwiesenstraße</a:t>
            </a:r>
            <a:endParaRPr lang="de-DE" dirty="0"/>
          </a:p>
        </p:txBody>
      </p:sp>
      <p:pic>
        <p:nvPicPr>
          <p:cNvPr id="8" name="Inhaltsplatzhalter 7" descr="Gerber_Grafenwiesenstraße.jpg"/>
          <p:cNvPicPr>
            <a:picLocks noGrp="1" noChangeAspect="1"/>
          </p:cNvPicPr>
          <p:nvPr>
            <p:ph sz="quarter" idx="2"/>
          </p:nvPr>
        </p:nvPicPr>
        <p:blipFill>
          <a:blip r:embed="rId2" cstate="print"/>
          <a:stretch>
            <a:fillRect/>
          </a:stretch>
        </p:blipFill>
        <p:spPr>
          <a:xfrm>
            <a:off x="467544" y="1772816"/>
            <a:ext cx="4038600" cy="3028950"/>
          </a:xfrm>
        </p:spPr>
      </p:pic>
      <p:sp>
        <p:nvSpPr>
          <p:cNvPr id="6" name="Inhaltsplatzhalter 5"/>
          <p:cNvSpPr>
            <a:spLocks noGrp="1"/>
          </p:cNvSpPr>
          <p:nvPr>
            <p:ph sz="quarter" idx="4"/>
          </p:nvPr>
        </p:nvSpPr>
        <p:spPr>
          <a:xfrm>
            <a:off x="467544" y="4941168"/>
            <a:ext cx="8219256" cy="1231032"/>
          </a:xfrm>
        </p:spPr>
        <p:txBody>
          <a:bodyPr>
            <a:normAutofit fontScale="92500" lnSpcReduction="20000"/>
          </a:bodyPr>
          <a:lstStyle/>
          <a:p>
            <a:r>
              <a:rPr lang="de-DE" dirty="0" smtClean="0"/>
              <a:t>Provisorische Mittelinsel</a:t>
            </a:r>
          </a:p>
          <a:p>
            <a:r>
              <a:rPr lang="de-DE" dirty="0" smtClean="0"/>
              <a:t>Nach Ertüchtigung des Aral-Kreisels Fußgängerüberweg</a:t>
            </a:r>
          </a:p>
          <a:p>
            <a:r>
              <a:rPr lang="de-DE" dirty="0" smtClean="0">
                <a:solidFill>
                  <a:srgbClr val="FF0000"/>
                </a:solidFill>
              </a:rPr>
              <a:t>Seit Dez 2017 einfache </a:t>
            </a:r>
            <a:r>
              <a:rPr lang="de-DE" dirty="0" err="1" smtClean="0">
                <a:solidFill>
                  <a:srgbClr val="FF0000"/>
                </a:solidFill>
              </a:rPr>
              <a:t>Querungshilfe</a:t>
            </a:r>
            <a:endParaRPr lang="de-DE" dirty="0">
              <a:solidFill>
                <a:srgbClr val="FF0000"/>
              </a:solidFill>
            </a:endParaRPr>
          </a:p>
        </p:txBody>
      </p:sp>
      <p:sp>
        <p:nvSpPr>
          <p:cNvPr id="7" name="Stern mit 8 Zacken 6"/>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0070C0"/>
              </a:solidFill>
            </a:endParaRPr>
          </a:p>
        </p:txBody>
      </p:sp>
      <p:pic>
        <p:nvPicPr>
          <p:cNvPr id="9" name="Grafik 8" descr="Benzareal.jpg"/>
          <p:cNvPicPr>
            <a:picLocks noChangeAspect="1"/>
          </p:cNvPicPr>
          <p:nvPr/>
        </p:nvPicPr>
        <p:blipFill>
          <a:blip r:embed="rId3" cstate="print"/>
          <a:stretch>
            <a:fillRect/>
          </a:stretch>
        </p:blipFill>
        <p:spPr>
          <a:xfrm>
            <a:off x="4716015" y="1772816"/>
            <a:ext cx="4056451" cy="3042338"/>
          </a:xfrm>
          <a:prstGeom prst="rect">
            <a:avLst/>
          </a:prstGeom>
        </p:spPr>
      </p:pic>
      <p:sp>
        <p:nvSpPr>
          <p:cNvPr id="10" name="Diagonaler Streifen 9"/>
          <p:cNvSpPr/>
          <p:nvPr/>
        </p:nvSpPr>
        <p:spPr>
          <a:xfrm rot="19379163">
            <a:off x="6980768" y="3192137"/>
            <a:ext cx="232153" cy="185693"/>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Diagonaler Streifen 10"/>
          <p:cNvSpPr/>
          <p:nvPr/>
        </p:nvSpPr>
        <p:spPr>
          <a:xfrm rot="19379163">
            <a:off x="6836752" y="3192138"/>
            <a:ext cx="232153" cy="185693"/>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Diagonaler Streifen 11"/>
          <p:cNvSpPr/>
          <p:nvPr/>
        </p:nvSpPr>
        <p:spPr>
          <a:xfrm rot="19379163">
            <a:off x="6690535" y="3194459"/>
            <a:ext cx="227428" cy="176796"/>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Verbindung von Osten in die Innenstadt</a:t>
            </a:r>
            <a:endParaRPr lang="de-DE" sz="2800" dirty="0"/>
          </a:p>
        </p:txBody>
      </p:sp>
      <p:sp>
        <p:nvSpPr>
          <p:cNvPr id="3" name="Textplatzhalter 2"/>
          <p:cNvSpPr>
            <a:spLocks noGrp="1"/>
          </p:cNvSpPr>
          <p:nvPr>
            <p:ph type="body" idx="1"/>
          </p:nvPr>
        </p:nvSpPr>
        <p:spPr>
          <a:xfrm>
            <a:off x="467544" y="1124744"/>
            <a:ext cx="8291264" cy="685800"/>
          </a:xfrm>
        </p:spPr>
        <p:txBody>
          <a:bodyPr/>
          <a:lstStyle/>
          <a:p>
            <a:r>
              <a:rPr lang="de-DE" dirty="0" smtClean="0"/>
              <a:t>Kreuzung Kreuzertalweg/</a:t>
            </a:r>
            <a:r>
              <a:rPr lang="de-DE" dirty="0" err="1" smtClean="0"/>
              <a:t>Kernenstraße</a:t>
            </a:r>
            <a:endParaRPr lang="de-DE" dirty="0"/>
          </a:p>
        </p:txBody>
      </p:sp>
      <p:pic>
        <p:nvPicPr>
          <p:cNvPr id="7" name="Inhaltsplatzhalter 6" descr="Kreuzertalweg.jpg"/>
          <p:cNvPicPr>
            <a:picLocks noGrp="1" noChangeAspect="1"/>
          </p:cNvPicPr>
          <p:nvPr>
            <p:ph sz="quarter" idx="2"/>
          </p:nvPr>
        </p:nvPicPr>
        <p:blipFill>
          <a:blip r:embed="rId2" cstate="print"/>
          <a:stretch>
            <a:fillRect/>
          </a:stretch>
        </p:blipFill>
        <p:spPr>
          <a:xfrm>
            <a:off x="395536" y="1916832"/>
            <a:ext cx="4038600" cy="3028950"/>
          </a:xfrm>
        </p:spPr>
      </p:pic>
      <p:sp>
        <p:nvSpPr>
          <p:cNvPr id="6" name="Inhaltsplatzhalter 5"/>
          <p:cNvSpPr>
            <a:spLocks noGrp="1"/>
          </p:cNvSpPr>
          <p:nvPr>
            <p:ph sz="quarter" idx="4"/>
          </p:nvPr>
        </p:nvSpPr>
        <p:spPr>
          <a:xfrm>
            <a:off x="467544" y="5129808"/>
            <a:ext cx="4038600" cy="1728192"/>
          </a:xfrm>
        </p:spPr>
        <p:txBody>
          <a:bodyPr>
            <a:normAutofit/>
          </a:bodyPr>
          <a:lstStyle/>
          <a:p>
            <a:r>
              <a:rPr lang="de-DE" sz="2000" dirty="0" smtClean="0"/>
              <a:t>Blumenrabatte verkleinern für Fuß- </a:t>
            </a:r>
            <a:r>
              <a:rPr lang="de-DE" sz="2000" u="sng" dirty="0" smtClean="0"/>
              <a:t>und</a:t>
            </a:r>
            <a:r>
              <a:rPr lang="de-DE" sz="2000" dirty="0" smtClean="0"/>
              <a:t> Radverkehr</a:t>
            </a:r>
          </a:p>
          <a:p>
            <a:r>
              <a:rPr lang="de-DE" sz="2000" dirty="0" smtClean="0"/>
              <a:t>Übergang des Radwegs dann am Kreisel</a:t>
            </a:r>
            <a:endParaRPr lang="de-DE" sz="2000" dirty="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1</a:t>
            </a:r>
            <a:endParaRPr lang="de-DE" sz="4000" dirty="0">
              <a:solidFill>
                <a:srgbClr val="0070C0"/>
              </a:solidFill>
            </a:endParaRPr>
          </a:p>
        </p:txBody>
      </p:sp>
      <p:sp>
        <p:nvSpPr>
          <p:cNvPr id="9" name="Rechteck 8"/>
          <p:cNvSpPr/>
          <p:nvPr/>
        </p:nvSpPr>
        <p:spPr>
          <a:xfrm>
            <a:off x="2699792" y="3212976"/>
            <a:ext cx="216024"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rot="20516872" flipV="1">
            <a:off x="2994289" y="3170614"/>
            <a:ext cx="203093" cy="739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rot="19909840">
            <a:off x="3290943" y="3028764"/>
            <a:ext cx="160951" cy="1043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Kreuzertalweg Karte.jpg"/>
          <p:cNvPicPr>
            <a:picLocks noChangeAspect="1"/>
          </p:cNvPicPr>
          <p:nvPr/>
        </p:nvPicPr>
        <p:blipFill>
          <a:blip r:embed="rId3" cstate="print"/>
          <a:stretch>
            <a:fillRect/>
          </a:stretch>
        </p:blipFill>
        <p:spPr>
          <a:xfrm>
            <a:off x="4788024" y="1916832"/>
            <a:ext cx="3096344" cy="4128459"/>
          </a:xfrm>
          <a:prstGeom prst="rect">
            <a:avLst/>
          </a:prstGeom>
        </p:spPr>
      </p:pic>
      <p:sp>
        <p:nvSpPr>
          <p:cNvPr id="13" name="Bogen 12"/>
          <p:cNvSpPr/>
          <p:nvPr/>
        </p:nvSpPr>
        <p:spPr>
          <a:xfrm>
            <a:off x="6228184" y="3212976"/>
            <a:ext cx="144016" cy="28803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p:cNvSpPr/>
          <p:nvPr/>
        </p:nvSpPr>
        <p:spPr>
          <a:xfrm>
            <a:off x="6300192" y="3429000"/>
            <a:ext cx="72008" cy="21602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Bogen 14"/>
          <p:cNvSpPr/>
          <p:nvPr/>
        </p:nvSpPr>
        <p:spPr>
          <a:xfrm rot="16200000">
            <a:off x="6228184" y="3284984"/>
            <a:ext cx="468052" cy="324036"/>
          </a:xfrm>
          <a:prstGeom prst="arc">
            <a:avLst>
              <a:gd name="adj1" fmla="val 16200000"/>
              <a:gd name="adj2" fmla="val 2133896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p:cNvSpPr txBox="1"/>
          <p:nvPr/>
        </p:nvSpPr>
        <p:spPr>
          <a:xfrm>
            <a:off x="7308304" y="4437112"/>
            <a:ext cx="1584176" cy="215444"/>
          </a:xfrm>
          <a:prstGeom prst="rect">
            <a:avLst/>
          </a:prstGeom>
          <a:noFill/>
        </p:spPr>
        <p:txBody>
          <a:bodyPr wrap="square" rtlCol="0">
            <a:spAutoFit/>
          </a:bodyPr>
          <a:lstStyle/>
          <a:p>
            <a:r>
              <a:rPr lang="de-DE" sz="800" dirty="0" smtClean="0"/>
              <a:t>Feuerwehr</a:t>
            </a:r>
            <a:endParaRPr lang="de-DE" sz="800" dirty="0"/>
          </a:p>
        </p:txBody>
      </p:sp>
      <p:sp>
        <p:nvSpPr>
          <p:cNvPr id="17" name="Rechteck 16"/>
          <p:cNvSpPr/>
          <p:nvPr/>
        </p:nvSpPr>
        <p:spPr>
          <a:xfrm rot="15651979">
            <a:off x="5926552" y="4265788"/>
            <a:ext cx="323579" cy="1022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p:cNvCxnSpPr/>
          <p:nvPr/>
        </p:nvCxnSpPr>
        <p:spPr>
          <a:xfrm>
            <a:off x="6444208" y="386104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Verbindung von Osten in die Innenstadt</a:t>
            </a:r>
            <a:endParaRPr lang="de-DE" sz="2800" dirty="0"/>
          </a:p>
        </p:txBody>
      </p:sp>
      <p:sp>
        <p:nvSpPr>
          <p:cNvPr id="3" name="Textplatzhalter 2"/>
          <p:cNvSpPr>
            <a:spLocks noGrp="1"/>
          </p:cNvSpPr>
          <p:nvPr>
            <p:ph type="body" idx="1"/>
          </p:nvPr>
        </p:nvSpPr>
        <p:spPr>
          <a:xfrm>
            <a:off x="395536" y="1124744"/>
            <a:ext cx="8147248" cy="685800"/>
          </a:xfrm>
        </p:spPr>
        <p:txBody>
          <a:bodyPr/>
          <a:lstStyle/>
          <a:p>
            <a:r>
              <a:rPr lang="de-DE" dirty="0" smtClean="0"/>
              <a:t>Ende der Kreuzertalstraße</a:t>
            </a:r>
            <a:endParaRPr lang="de-DE" dirty="0"/>
          </a:p>
        </p:txBody>
      </p:sp>
      <p:pic>
        <p:nvPicPr>
          <p:cNvPr id="8" name="Inhaltsplatzhalter 7" descr="Kreuzertalweg Ende.jpg"/>
          <p:cNvPicPr>
            <a:picLocks noGrp="1" noChangeAspect="1"/>
          </p:cNvPicPr>
          <p:nvPr>
            <p:ph sz="quarter" idx="2"/>
          </p:nvPr>
        </p:nvPicPr>
        <p:blipFill>
          <a:blip r:embed="rId2" cstate="print"/>
          <a:stretch>
            <a:fillRect/>
          </a:stretch>
        </p:blipFill>
        <p:spPr>
          <a:xfrm>
            <a:off x="467544" y="1916832"/>
            <a:ext cx="4038600" cy="3028950"/>
          </a:xfrm>
        </p:spPr>
      </p:pic>
      <p:sp>
        <p:nvSpPr>
          <p:cNvPr id="6" name="Inhaltsplatzhalter 5"/>
          <p:cNvSpPr>
            <a:spLocks noGrp="1"/>
          </p:cNvSpPr>
          <p:nvPr>
            <p:ph sz="quarter" idx="4"/>
          </p:nvPr>
        </p:nvSpPr>
        <p:spPr>
          <a:xfrm>
            <a:off x="467544" y="4941168"/>
            <a:ext cx="4038600" cy="1728192"/>
          </a:xfrm>
        </p:spPr>
        <p:txBody>
          <a:bodyPr>
            <a:normAutofit/>
          </a:bodyPr>
          <a:lstStyle/>
          <a:p>
            <a:r>
              <a:rPr lang="de-DE" sz="2000" dirty="0" smtClean="0"/>
              <a:t>Verlängerung des Kreuzertalwegs als Radweg oberhalb Heim Waldeck</a:t>
            </a:r>
            <a:endParaRPr lang="de-DE" sz="2000" dirty="0"/>
          </a:p>
        </p:txBody>
      </p:sp>
      <p:sp>
        <p:nvSpPr>
          <p:cNvPr id="7" name="Stern mit 8 Zacken 6"/>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3</a:t>
            </a:r>
            <a:endParaRPr lang="de-DE" sz="4000" dirty="0">
              <a:solidFill>
                <a:srgbClr val="0070C0"/>
              </a:solidFill>
            </a:endParaRPr>
          </a:p>
        </p:txBody>
      </p:sp>
      <p:pic>
        <p:nvPicPr>
          <p:cNvPr id="9" name="Grafik 8" descr="Heim Waldeck.jpg"/>
          <p:cNvPicPr>
            <a:picLocks noChangeAspect="1"/>
          </p:cNvPicPr>
          <p:nvPr/>
        </p:nvPicPr>
        <p:blipFill>
          <a:blip r:embed="rId3" cstate="print"/>
          <a:stretch>
            <a:fillRect/>
          </a:stretch>
        </p:blipFill>
        <p:spPr>
          <a:xfrm>
            <a:off x="4644008" y="1916832"/>
            <a:ext cx="4032448" cy="3024336"/>
          </a:xfrm>
          <a:prstGeom prst="rect">
            <a:avLst/>
          </a:prstGeom>
        </p:spPr>
      </p:pic>
      <p:sp>
        <p:nvSpPr>
          <p:cNvPr id="10" name="Eingekerbter Richtungspfeil 9"/>
          <p:cNvSpPr/>
          <p:nvPr/>
        </p:nvSpPr>
        <p:spPr>
          <a:xfrm rot="16803309">
            <a:off x="3277747" y="3959389"/>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6801844">
            <a:off x="3332592" y="3649235"/>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rot="16890813">
            <a:off x="3421764" y="3311317"/>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4" name="Gerade Verbindung mit Pfeil 13"/>
          <p:cNvCxnSpPr/>
          <p:nvPr/>
        </p:nvCxnSpPr>
        <p:spPr>
          <a:xfrm>
            <a:off x="5724128" y="3501008"/>
            <a:ext cx="7200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Verbindung von Osten in die Innenstadt</a:t>
            </a:r>
            <a:endParaRPr lang="de-DE" sz="2800" dirty="0"/>
          </a:p>
        </p:txBody>
      </p:sp>
      <p:sp>
        <p:nvSpPr>
          <p:cNvPr id="3" name="Textplatzhalter 2"/>
          <p:cNvSpPr>
            <a:spLocks noGrp="1"/>
          </p:cNvSpPr>
          <p:nvPr>
            <p:ph type="body" idx="1"/>
          </p:nvPr>
        </p:nvSpPr>
        <p:spPr>
          <a:xfrm>
            <a:off x="1187624" y="1285875"/>
            <a:ext cx="7704856" cy="630957"/>
          </a:xfrm>
        </p:spPr>
        <p:txBody>
          <a:bodyPr/>
          <a:lstStyle/>
          <a:p>
            <a:r>
              <a:rPr lang="de-DE" dirty="0" smtClean="0"/>
              <a:t>Ecke Herrenberger-/Neue Straße</a:t>
            </a:r>
            <a:endParaRPr lang="de-DE" dirty="0"/>
          </a:p>
        </p:txBody>
      </p:sp>
      <p:pic>
        <p:nvPicPr>
          <p:cNvPr id="8" name="Inhaltsplatzhalter 7" descr="Kik.jpg"/>
          <p:cNvPicPr>
            <a:picLocks noGrp="1" noChangeAspect="1"/>
          </p:cNvPicPr>
          <p:nvPr>
            <p:ph sz="quarter" idx="4"/>
          </p:nvPr>
        </p:nvPicPr>
        <p:blipFill>
          <a:blip r:embed="rId2" cstate="print"/>
          <a:stretch>
            <a:fillRect/>
          </a:stretch>
        </p:blipFill>
        <p:spPr>
          <a:xfrm>
            <a:off x="4572000" y="1988840"/>
            <a:ext cx="4038600" cy="3028950"/>
          </a:xfrm>
        </p:spPr>
      </p:pic>
      <p:sp>
        <p:nvSpPr>
          <p:cNvPr id="10" name="Diagonaler Streifen 9"/>
          <p:cNvSpPr/>
          <p:nvPr/>
        </p:nvSpPr>
        <p:spPr>
          <a:xfrm>
            <a:off x="6948264" y="4293096"/>
            <a:ext cx="698376" cy="648072"/>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Diagonaler Streifen 10"/>
          <p:cNvSpPr/>
          <p:nvPr/>
        </p:nvSpPr>
        <p:spPr>
          <a:xfrm rot="21310794">
            <a:off x="6393599" y="4251469"/>
            <a:ext cx="745869" cy="540728"/>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Diagonaler Streifen 11"/>
          <p:cNvSpPr/>
          <p:nvPr/>
        </p:nvSpPr>
        <p:spPr>
          <a:xfrm>
            <a:off x="6156176" y="4077072"/>
            <a:ext cx="554360" cy="504056"/>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Stern mit 8 Zacken 12"/>
          <p:cNvSpPr/>
          <p:nvPr/>
        </p:nvSpPr>
        <p:spPr>
          <a:xfrm>
            <a:off x="8028384" y="260648"/>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2</a:t>
            </a:r>
            <a:endParaRPr lang="de-DE" sz="4000" dirty="0">
              <a:solidFill>
                <a:srgbClr val="0070C0"/>
              </a:solidFill>
            </a:endParaRPr>
          </a:p>
        </p:txBody>
      </p:sp>
      <p:sp>
        <p:nvSpPr>
          <p:cNvPr id="14" name="Inhaltsplatzhalter 13"/>
          <p:cNvSpPr>
            <a:spLocks noGrp="1"/>
          </p:cNvSpPr>
          <p:nvPr>
            <p:ph sz="quarter" idx="2"/>
          </p:nvPr>
        </p:nvSpPr>
        <p:spPr>
          <a:xfrm>
            <a:off x="4572000" y="5229200"/>
            <a:ext cx="4038600" cy="936104"/>
          </a:xfrm>
        </p:spPr>
        <p:txBody>
          <a:bodyPr/>
          <a:lstStyle/>
          <a:p>
            <a:r>
              <a:rPr lang="de-DE" dirty="0" smtClean="0"/>
              <a:t>Pflasterung oder deutliche Markierung</a:t>
            </a:r>
          </a:p>
          <a:p>
            <a:endParaRPr lang="de-DE" dirty="0" smtClean="0"/>
          </a:p>
          <a:p>
            <a:endParaRPr lang="de-DE" dirty="0"/>
          </a:p>
        </p:txBody>
      </p:sp>
      <p:pic>
        <p:nvPicPr>
          <p:cNvPr id="15" name="Grafik 14" descr="Herrenberger_Neue Straße.jpg"/>
          <p:cNvPicPr>
            <a:picLocks noChangeAspect="1"/>
          </p:cNvPicPr>
          <p:nvPr/>
        </p:nvPicPr>
        <p:blipFill>
          <a:blip r:embed="rId3" cstate="print"/>
          <a:stretch>
            <a:fillRect/>
          </a:stretch>
        </p:blipFill>
        <p:spPr>
          <a:xfrm>
            <a:off x="511605" y="1988840"/>
            <a:ext cx="4032448" cy="3024336"/>
          </a:xfrm>
          <a:prstGeom prst="rect">
            <a:avLst/>
          </a:prstGeom>
        </p:spPr>
      </p:pic>
      <p:sp>
        <p:nvSpPr>
          <p:cNvPr id="16" name="Diagonaler Streifen 15"/>
          <p:cNvSpPr/>
          <p:nvPr/>
        </p:nvSpPr>
        <p:spPr>
          <a:xfrm rot="19379163">
            <a:off x="2116452" y="3552177"/>
            <a:ext cx="232153" cy="185693"/>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Diagonaler Streifen 16"/>
          <p:cNvSpPr/>
          <p:nvPr/>
        </p:nvSpPr>
        <p:spPr>
          <a:xfrm rot="19379163">
            <a:off x="2228240" y="3552178"/>
            <a:ext cx="232153" cy="185693"/>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Diagonaler Streifen 17"/>
          <p:cNvSpPr/>
          <p:nvPr/>
        </p:nvSpPr>
        <p:spPr>
          <a:xfrm rot="19379163">
            <a:off x="2372255" y="3552177"/>
            <a:ext cx="232153" cy="185693"/>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p:cNvSpPr txBox="1"/>
          <p:nvPr/>
        </p:nvSpPr>
        <p:spPr>
          <a:xfrm>
            <a:off x="683568" y="3933056"/>
            <a:ext cx="1584176" cy="215444"/>
          </a:xfrm>
          <a:prstGeom prst="rect">
            <a:avLst/>
          </a:prstGeom>
          <a:noFill/>
        </p:spPr>
        <p:txBody>
          <a:bodyPr wrap="square" rtlCol="0">
            <a:spAutoFit/>
          </a:bodyPr>
          <a:lstStyle/>
          <a:p>
            <a:r>
              <a:rPr lang="de-DE" sz="800" dirty="0" smtClean="0"/>
              <a:t>Vorstadtplatz</a:t>
            </a:r>
            <a:endParaRPr lang="de-DE"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Verbindung von Osten in die Innenstadt</a:t>
            </a:r>
            <a:endParaRPr lang="de-DE" sz="2800" dirty="0"/>
          </a:p>
        </p:txBody>
      </p:sp>
      <p:sp>
        <p:nvSpPr>
          <p:cNvPr id="3" name="Textplatzhalter 2"/>
          <p:cNvSpPr>
            <a:spLocks noGrp="1"/>
          </p:cNvSpPr>
          <p:nvPr>
            <p:ph type="body" idx="1"/>
          </p:nvPr>
        </p:nvSpPr>
        <p:spPr>
          <a:xfrm>
            <a:off x="457200" y="1285875"/>
            <a:ext cx="8075240" cy="685800"/>
          </a:xfrm>
        </p:spPr>
        <p:txBody>
          <a:bodyPr/>
          <a:lstStyle/>
          <a:p>
            <a:endParaRPr lang="de-DE" dirty="0"/>
          </a:p>
        </p:txBody>
      </p:sp>
      <p:pic>
        <p:nvPicPr>
          <p:cNvPr id="7" name="Inhaltsplatzhalter 6" descr="Architare.jpg"/>
          <p:cNvPicPr>
            <a:picLocks noGrp="1" noChangeAspect="1"/>
          </p:cNvPicPr>
          <p:nvPr>
            <p:ph sz="quarter" idx="2"/>
          </p:nvPr>
        </p:nvPicPr>
        <p:blipFill>
          <a:blip r:embed="rId2" cstate="print"/>
          <a:stretch>
            <a:fillRect/>
          </a:stretch>
        </p:blipFill>
        <p:spPr>
          <a:xfrm>
            <a:off x="457200" y="2638425"/>
            <a:ext cx="4038600" cy="3028950"/>
          </a:xfrm>
        </p:spPr>
      </p:pic>
      <p:sp>
        <p:nvSpPr>
          <p:cNvPr id="6" name="Inhaltsplatzhalter 5"/>
          <p:cNvSpPr>
            <a:spLocks noGrp="1"/>
          </p:cNvSpPr>
          <p:nvPr>
            <p:ph sz="quarter" idx="4"/>
          </p:nvPr>
        </p:nvSpPr>
        <p:spPr>
          <a:xfrm>
            <a:off x="4648200" y="2636912"/>
            <a:ext cx="4038600" cy="3535288"/>
          </a:xfrm>
        </p:spPr>
        <p:txBody>
          <a:bodyPr/>
          <a:lstStyle/>
          <a:p>
            <a:r>
              <a:rPr lang="de-DE" dirty="0" smtClean="0"/>
              <a:t>Langfristig Verbindung schaffen hinter der Feuerwehr hoch zum Kreuzertalweg</a:t>
            </a:r>
            <a:endParaRPr lang="de-DE" dirty="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3</a:t>
            </a:r>
            <a:endParaRPr lang="de-DE" sz="4000" dirty="0">
              <a:solidFill>
                <a:srgbClr val="0070C0"/>
              </a:solidFill>
            </a:endParaRPr>
          </a:p>
        </p:txBody>
      </p:sp>
      <p:sp>
        <p:nvSpPr>
          <p:cNvPr id="9" name="Eingekerbter Richtungspfeil 8"/>
          <p:cNvSpPr/>
          <p:nvPr/>
        </p:nvSpPr>
        <p:spPr>
          <a:xfrm rot="17286620">
            <a:off x="613451" y="4391437"/>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7286620">
            <a:off x="685459" y="4103407"/>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7286620">
            <a:off x="757467" y="3815373"/>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Verbindung vom Kernen nach Osten</a:t>
            </a:r>
            <a:endParaRPr lang="de-DE" sz="2800" dirty="0"/>
          </a:p>
        </p:txBody>
      </p:sp>
      <p:sp>
        <p:nvSpPr>
          <p:cNvPr id="3" name="Textplatzhalter 2"/>
          <p:cNvSpPr>
            <a:spLocks noGrp="1"/>
          </p:cNvSpPr>
          <p:nvPr>
            <p:ph type="body" idx="1"/>
          </p:nvPr>
        </p:nvSpPr>
        <p:spPr>
          <a:xfrm>
            <a:off x="457200" y="1285875"/>
            <a:ext cx="8291264" cy="685800"/>
          </a:xfrm>
        </p:spPr>
        <p:txBody>
          <a:bodyPr/>
          <a:lstStyle/>
          <a:p>
            <a:r>
              <a:rPr lang="de-DE" dirty="0" smtClean="0"/>
              <a:t>Kreuzung Kreuzertalweg/</a:t>
            </a:r>
            <a:r>
              <a:rPr lang="de-DE" dirty="0" err="1" smtClean="0"/>
              <a:t>Kernenstraße</a:t>
            </a:r>
            <a:endParaRPr lang="de-DE" dirty="0"/>
          </a:p>
        </p:txBody>
      </p:sp>
      <p:pic>
        <p:nvPicPr>
          <p:cNvPr id="7" name="Inhaltsplatzhalter 6" descr="Kreuzertalweg.jpg"/>
          <p:cNvPicPr>
            <a:picLocks noGrp="1" noChangeAspect="1"/>
          </p:cNvPicPr>
          <p:nvPr>
            <p:ph sz="quarter" idx="2"/>
          </p:nvPr>
        </p:nvPicPr>
        <p:blipFill>
          <a:blip r:embed="rId2" cstate="print"/>
          <a:stretch>
            <a:fillRect/>
          </a:stretch>
        </p:blipFill>
        <p:spPr>
          <a:xfrm>
            <a:off x="395536" y="2132856"/>
            <a:ext cx="4038600" cy="3028950"/>
          </a:xfrm>
        </p:spPr>
      </p:pic>
      <p:sp>
        <p:nvSpPr>
          <p:cNvPr id="6" name="Inhaltsplatzhalter 5"/>
          <p:cNvSpPr>
            <a:spLocks noGrp="1"/>
          </p:cNvSpPr>
          <p:nvPr>
            <p:ph sz="quarter" idx="4"/>
          </p:nvPr>
        </p:nvSpPr>
        <p:spPr>
          <a:xfrm>
            <a:off x="395536" y="5229200"/>
            <a:ext cx="4248472" cy="1080120"/>
          </a:xfrm>
        </p:spPr>
        <p:txBody>
          <a:bodyPr>
            <a:normAutofit fontScale="77500" lnSpcReduction="20000"/>
          </a:bodyPr>
          <a:lstStyle/>
          <a:p>
            <a:r>
              <a:rPr lang="de-DE" dirty="0" smtClean="0"/>
              <a:t>Radwegespur in den Kreuzertalweg, auch als wichtige Verbindung vom Kernen in die Innenstadt</a:t>
            </a:r>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2</a:t>
            </a:r>
            <a:endParaRPr lang="de-DE" sz="4000" dirty="0">
              <a:solidFill>
                <a:srgbClr val="0070C0"/>
              </a:solidFill>
            </a:endParaRPr>
          </a:p>
        </p:txBody>
      </p:sp>
      <p:sp>
        <p:nvSpPr>
          <p:cNvPr id="11" name="Rechteck 10"/>
          <p:cNvSpPr/>
          <p:nvPr/>
        </p:nvSpPr>
        <p:spPr>
          <a:xfrm rot="14505945" flipV="1">
            <a:off x="2621470" y="4333077"/>
            <a:ext cx="300656" cy="165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rot="16200000" flipV="1">
            <a:off x="2699792" y="4653136"/>
            <a:ext cx="360040"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rot="13545661" flipV="1">
            <a:off x="2072755" y="3722795"/>
            <a:ext cx="294294" cy="18291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rot="13721742" flipV="1">
            <a:off x="2354680" y="4014294"/>
            <a:ext cx="294294" cy="175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Kreuzertalweg Karte.jpg"/>
          <p:cNvPicPr>
            <a:picLocks noChangeAspect="1"/>
          </p:cNvPicPr>
          <p:nvPr/>
        </p:nvPicPr>
        <p:blipFill>
          <a:blip r:embed="rId3" cstate="print"/>
          <a:stretch>
            <a:fillRect/>
          </a:stretch>
        </p:blipFill>
        <p:spPr>
          <a:xfrm>
            <a:off x="5000628" y="2071678"/>
            <a:ext cx="3168352" cy="3528392"/>
          </a:xfrm>
          <a:prstGeom prst="rect">
            <a:avLst/>
          </a:prstGeom>
        </p:spPr>
      </p:pic>
      <p:cxnSp>
        <p:nvCxnSpPr>
          <p:cNvPr id="17" name="Gekrümmte Verbindung 16"/>
          <p:cNvCxnSpPr/>
          <p:nvPr/>
        </p:nvCxnSpPr>
        <p:spPr>
          <a:xfrm>
            <a:off x="6660232" y="3645024"/>
            <a:ext cx="936104" cy="432048"/>
          </a:xfrm>
          <a:prstGeom prst="curvedConnector3">
            <a:avLst>
              <a:gd name="adj1" fmla="val 18224"/>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572396" y="4143380"/>
            <a:ext cx="928694" cy="214314"/>
          </a:xfrm>
          <a:prstGeom prst="rect">
            <a:avLst/>
          </a:prstGeom>
          <a:noFill/>
        </p:spPr>
        <p:txBody>
          <a:bodyPr wrap="square" rtlCol="0">
            <a:spAutoFit/>
          </a:bodyPr>
          <a:lstStyle/>
          <a:p>
            <a:r>
              <a:rPr lang="de-DE" sz="800" dirty="0" smtClean="0"/>
              <a:t>Feuerwehr</a:t>
            </a:r>
            <a:endParaRPr lang="de-DE" sz="800" dirty="0"/>
          </a:p>
        </p:txBody>
      </p:sp>
      <p:sp>
        <p:nvSpPr>
          <p:cNvPr id="18" name="Rechteck 17"/>
          <p:cNvSpPr/>
          <p:nvPr/>
        </p:nvSpPr>
        <p:spPr>
          <a:xfrm rot="15651979">
            <a:off x="6142579" y="3977757"/>
            <a:ext cx="323579" cy="1022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winkelte Verbindung 19"/>
          <p:cNvCxnSpPr/>
          <p:nvPr/>
        </p:nvCxnSpPr>
        <p:spPr>
          <a:xfrm>
            <a:off x="6715140" y="385762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Bogen 28"/>
          <p:cNvSpPr/>
          <p:nvPr/>
        </p:nvSpPr>
        <p:spPr>
          <a:xfrm>
            <a:off x="6715140" y="3929066"/>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Bogen 29"/>
          <p:cNvSpPr/>
          <p:nvPr/>
        </p:nvSpPr>
        <p:spPr>
          <a:xfrm>
            <a:off x="6786578" y="4286256"/>
            <a:ext cx="785818" cy="8572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2" name="Gerade Verbindung mit Pfeil 31"/>
          <p:cNvCxnSpPr/>
          <p:nvPr/>
        </p:nvCxnSpPr>
        <p:spPr>
          <a:xfrm rot="5400000">
            <a:off x="6572264" y="3929066"/>
            <a:ext cx="214314"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Verbindung Steinberg - Innenstadt</a:t>
            </a:r>
            <a:endParaRPr lang="de-DE" dirty="0"/>
          </a:p>
        </p:txBody>
      </p:sp>
      <p:sp>
        <p:nvSpPr>
          <p:cNvPr id="3" name="Textplatzhalter 2"/>
          <p:cNvSpPr>
            <a:spLocks noGrp="1"/>
          </p:cNvSpPr>
          <p:nvPr>
            <p:ph type="body" idx="1"/>
          </p:nvPr>
        </p:nvSpPr>
        <p:spPr>
          <a:xfrm>
            <a:off x="457200" y="1285875"/>
            <a:ext cx="8003232" cy="342925"/>
          </a:xfrm>
        </p:spPr>
        <p:txBody>
          <a:bodyPr/>
          <a:lstStyle/>
          <a:p>
            <a:r>
              <a:rPr lang="de-DE" dirty="0" err="1" smtClean="0"/>
              <a:t>Haiterbacherstraße</a:t>
            </a:r>
            <a:r>
              <a:rPr lang="de-DE" dirty="0" smtClean="0"/>
              <a:t> vor dem Viadukt</a:t>
            </a:r>
            <a:endParaRPr lang="de-DE" dirty="0"/>
          </a:p>
        </p:txBody>
      </p:sp>
      <p:pic>
        <p:nvPicPr>
          <p:cNvPr id="7" name="Inhaltsplatzhalter 6" descr="P1030923.jpg"/>
          <p:cNvPicPr>
            <a:picLocks noGrp="1" noChangeAspect="1"/>
          </p:cNvPicPr>
          <p:nvPr>
            <p:ph sz="quarter" idx="2"/>
          </p:nvPr>
        </p:nvPicPr>
        <p:blipFill>
          <a:blip r:embed="rId2" cstate="print"/>
          <a:stretch>
            <a:fillRect/>
          </a:stretch>
        </p:blipFill>
        <p:spPr>
          <a:xfrm>
            <a:off x="395536" y="1700808"/>
            <a:ext cx="4038600" cy="3028950"/>
          </a:xfrm>
        </p:spPr>
      </p:pic>
      <p:sp>
        <p:nvSpPr>
          <p:cNvPr id="6" name="Inhaltsplatzhalter 5"/>
          <p:cNvSpPr>
            <a:spLocks noGrp="1"/>
          </p:cNvSpPr>
          <p:nvPr>
            <p:ph sz="quarter" idx="4"/>
          </p:nvPr>
        </p:nvSpPr>
        <p:spPr>
          <a:xfrm>
            <a:off x="395536" y="4941168"/>
            <a:ext cx="4176464" cy="2088232"/>
          </a:xfrm>
        </p:spPr>
        <p:txBody>
          <a:bodyPr>
            <a:normAutofit/>
          </a:bodyPr>
          <a:lstStyle/>
          <a:p>
            <a:r>
              <a:rPr lang="de-DE" sz="2000" dirty="0" smtClean="0"/>
              <a:t>Radweg auf der Straße weiterführen bis zum </a:t>
            </a:r>
            <a:r>
              <a:rPr lang="de-DE" sz="2000" dirty="0" err="1" smtClean="0"/>
              <a:t>Aralkreisel</a:t>
            </a:r>
            <a:endParaRPr lang="de-DE" sz="2000" dirty="0" smtClean="0"/>
          </a:p>
          <a:p>
            <a:r>
              <a:rPr lang="de-DE" sz="2000" dirty="0" smtClean="0"/>
              <a:t>Kennzeichnung als Fahrradspur</a:t>
            </a:r>
            <a:endParaRPr lang="de-DE" sz="2000" dirty="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rgbClr val="0070C0"/>
                </a:solidFill>
              </a:rPr>
              <a:t>2</a:t>
            </a:r>
          </a:p>
        </p:txBody>
      </p:sp>
      <p:sp>
        <p:nvSpPr>
          <p:cNvPr id="9" name="Eingekerbter Richtungspfeil 8"/>
          <p:cNvSpPr/>
          <p:nvPr/>
        </p:nvSpPr>
        <p:spPr>
          <a:xfrm rot="16947516">
            <a:off x="3357734" y="3781772"/>
            <a:ext cx="419378" cy="35705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6805358">
            <a:off x="3415243" y="3484414"/>
            <a:ext cx="351150" cy="284781"/>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7651319">
            <a:off x="3539812" y="3253795"/>
            <a:ext cx="270938" cy="28040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2" name="Grafik 11" descr="Viadukt.jpg"/>
          <p:cNvPicPr>
            <a:picLocks noChangeAspect="1"/>
          </p:cNvPicPr>
          <p:nvPr/>
        </p:nvPicPr>
        <p:blipFill>
          <a:blip r:embed="rId3" cstate="print"/>
          <a:stretch>
            <a:fillRect/>
          </a:stretch>
        </p:blipFill>
        <p:spPr>
          <a:xfrm>
            <a:off x="4572000" y="1700808"/>
            <a:ext cx="3967989" cy="2975992"/>
          </a:xfrm>
          <a:prstGeom prst="rect">
            <a:avLst/>
          </a:prstGeom>
        </p:spPr>
      </p:pic>
      <p:cxnSp>
        <p:nvCxnSpPr>
          <p:cNvPr id="14" name="Gekrümmte Verbindung 13"/>
          <p:cNvCxnSpPr/>
          <p:nvPr/>
        </p:nvCxnSpPr>
        <p:spPr>
          <a:xfrm rot="16200000" flipV="1">
            <a:off x="6012160" y="2348880"/>
            <a:ext cx="1656184" cy="648072"/>
          </a:xfrm>
          <a:prstGeom prst="curvedConnector3">
            <a:avLst>
              <a:gd name="adj1" fmla="val 46009"/>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Verbindung </a:t>
            </a:r>
            <a:r>
              <a:rPr lang="de-DE" dirty="0" err="1" smtClean="0"/>
              <a:t>Emmingen</a:t>
            </a:r>
            <a:r>
              <a:rPr lang="de-DE" dirty="0" smtClean="0"/>
              <a:t> - Nagold</a:t>
            </a:r>
            <a:endParaRPr lang="de-DE" dirty="0"/>
          </a:p>
        </p:txBody>
      </p:sp>
      <p:sp>
        <p:nvSpPr>
          <p:cNvPr id="3" name="Textplatzhalter 2"/>
          <p:cNvSpPr>
            <a:spLocks noGrp="1"/>
          </p:cNvSpPr>
          <p:nvPr>
            <p:ph type="body" idx="1"/>
          </p:nvPr>
        </p:nvSpPr>
        <p:spPr>
          <a:xfrm>
            <a:off x="457200" y="1285875"/>
            <a:ext cx="8003232" cy="685800"/>
          </a:xfrm>
        </p:spPr>
        <p:txBody>
          <a:bodyPr/>
          <a:lstStyle/>
          <a:p>
            <a:r>
              <a:rPr lang="de-DE" dirty="0" smtClean="0"/>
              <a:t>Kreuzung </a:t>
            </a:r>
            <a:r>
              <a:rPr lang="de-DE" dirty="0" err="1" smtClean="0"/>
              <a:t>Emmingerstraße</a:t>
            </a:r>
            <a:r>
              <a:rPr lang="de-DE" dirty="0" smtClean="0"/>
              <a:t>/B 463</a:t>
            </a:r>
            <a:endParaRPr lang="de-DE" dirty="0"/>
          </a:p>
        </p:txBody>
      </p:sp>
      <p:sp>
        <p:nvSpPr>
          <p:cNvPr id="6" name="Inhaltsplatzhalter 5"/>
          <p:cNvSpPr>
            <a:spLocks noGrp="1"/>
          </p:cNvSpPr>
          <p:nvPr>
            <p:ph sz="quarter" idx="4"/>
          </p:nvPr>
        </p:nvSpPr>
        <p:spPr>
          <a:xfrm>
            <a:off x="4648200" y="2564904"/>
            <a:ext cx="4038600" cy="3607296"/>
          </a:xfrm>
        </p:spPr>
        <p:txBody>
          <a:bodyPr/>
          <a:lstStyle/>
          <a:p>
            <a:r>
              <a:rPr lang="de-DE" dirty="0" smtClean="0"/>
              <a:t>Bedarfsampel für die Kreuzung der Bundesstraße oder andere </a:t>
            </a:r>
            <a:r>
              <a:rPr lang="de-DE" dirty="0" err="1" smtClean="0"/>
              <a:t>Querungshilfe</a:t>
            </a:r>
            <a:endParaRPr lang="de-DE" dirty="0" smtClean="0"/>
          </a:p>
          <a:p>
            <a:r>
              <a:rPr lang="de-DE" dirty="0" smtClean="0"/>
              <a:t>Weiterfahrt auf dem Radweg an der Nagold</a:t>
            </a:r>
          </a:p>
          <a:p>
            <a:r>
              <a:rPr lang="de-DE" dirty="0" smtClean="0">
                <a:solidFill>
                  <a:srgbClr val="FF0000"/>
                </a:solidFill>
              </a:rPr>
              <a:t>Seit Dez 2017 einfache </a:t>
            </a:r>
            <a:r>
              <a:rPr lang="de-DE" dirty="0" err="1" smtClean="0">
                <a:solidFill>
                  <a:srgbClr val="FF0000"/>
                </a:solidFill>
              </a:rPr>
              <a:t>Querungshilfe</a:t>
            </a:r>
            <a:endParaRPr lang="de-DE" dirty="0">
              <a:solidFill>
                <a:srgbClr val="FF0000"/>
              </a:solidFill>
            </a:endParaRPr>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a:solidFill>
                <a:srgbClr val="0070C0"/>
              </a:solidFill>
            </a:endParaRPr>
          </a:p>
        </p:txBody>
      </p:sp>
      <p:pic>
        <p:nvPicPr>
          <p:cNvPr id="11" name="Inhaltsplatzhalter 10" descr="Querungshilfe Emmingerstraße klein.JPG"/>
          <p:cNvPicPr>
            <a:picLocks noGrp="1" noChangeAspect="1"/>
          </p:cNvPicPr>
          <p:nvPr>
            <p:ph sz="quarter" idx="2"/>
          </p:nvPr>
        </p:nvPicPr>
        <p:blipFill>
          <a:blip r:embed="rId2"/>
          <a:stretch>
            <a:fillRect/>
          </a:stretch>
        </p:blipFill>
        <p:spPr>
          <a:xfrm>
            <a:off x="428596" y="2714620"/>
            <a:ext cx="4000528" cy="30003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Verbindung </a:t>
            </a:r>
            <a:r>
              <a:rPr lang="de-DE" dirty="0" err="1" smtClean="0"/>
              <a:t>Emmingen</a:t>
            </a:r>
            <a:r>
              <a:rPr lang="de-DE" dirty="0" smtClean="0"/>
              <a:t> - Nagold</a:t>
            </a:r>
            <a:endParaRPr lang="de-DE" dirty="0"/>
          </a:p>
        </p:txBody>
      </p:sp>
      <p:sp>
        <p:nvSpPr>
          <p:cNvPr id="3" name="Textplatzhalter 2"/>
          <p:cNvSpPr>
            <a:spLocks noGrp="1"/>
          </p:cNvSpPr>
          <p:nvPr>
            <p:ph type="body" idx="1"/>
          </p:nvPr>
        </p:nvSpPr>
        <p:spPr>
          <a:xfrm>
            <a:off x="457200" y="1285875"/>
            <a:ext cx="8219256" cy="685800"/>
          </a:xfrm>
        </p:spPr>
        <p:txBody>
          <a:bodyPr/>
          <a:lstStyle/>
          <a:p>
            <a:r>
              <a:rPr lang="de-DE" dirty="0" smtClean="0"/>
              <a:t>Kreuzung </a:t>
            </a:r>
            <a:r>
              <a:rPr lang="de-DE" dirty="0" err="1" smtClean="0"/>
              <a:t>Emmingerstraße</a:t>
            </a:r>
            <a:r>
              <a:rPr lang="de-DE" dirty="0" smtClean="0"/>
              <a:t>/Langestraße</a:t>
            </a:r>
            <a:endParaRPr lang="de-DE" dirty="0"/>
          </a:p>
        </p:txBody>
      </p:sp>
      <p:pic>
        <p:nvPicPr>
          <p:cNvPr id="7" name="Inhaltsplatzhalter 6" descr="Emminger_Langestraße.jpg"/>
          <p:cNvPicPr>
            <a:picLocks noGrp="1" noChangeAspect="1"/>
          </p:cNvPicPr>
          <p:nvPr>
            <p:ph sz="quarter" idx="2"/>
          </p:nvPr>
        </p:nvPicPr>
        <p:blipFill>
          <a:blip r:embed="rId2" cstate="print"/>
          <a:stretch>
            <a:fillRect/>
          </a:stretch>
        </p:blipFill>
        <p:spPr>
          <a:xfrm>
            <a:off x="395536" y="1988840"/>
            <a:ext cx="4038600" cy="3028950"/>
          </a:xfrm>
        </p:spPr>
      </p:pic>
      <p:sp>
        <p:nvSpPr>
          <p:cNvPr id="6" name="Inhaltsplatzhalter 5"/>
          <p:cNvSpPr>
            <a:spLocks noGrp="1"/>
          </p:cNvSpPr>
          <p:nvPr>
            <p:ph sz="quarter" idx="4"/>
          </p:nvPr>
        </p:nvSpPr>
        <p:spPr>
          <a:xfrm>
            <a:off x="323528" y="5013176"/>
            <a:ext cx="4038600" cy="1440160"/>
          </a:xfrm>
        </p:spPr>
        <p:txBody>
          <a:bodyPr/>
          <a:lstStyle/>
          <a:p>
            <a:r>
              <a:rPr lang="de-DE" dirty="0" err="1" smtClean="0"/>
              <a:t>Querungsmöglichkeit</a:t>
            </a:r>
            <a:r>
              <a:rPr lang="de-DE" dirty="0" smtClean="0"/>
              <a:t> mit Hilfe eines Zebrastreifens?</a:t>
            </a:r>
            <a:endParaRPr lang="de-DE" dirty="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3</a:t>
            </a:r>
            <a:endParaRPr lang="de-DE" sz="4000" dirty="0">
              <a:solidFill>
                <a:srgbClr val="0070C0"/>
              </a:solidFill>
            </a:endParaRPr>
          </a:p>
        </p:txBody>
      </p:sp>
      <p:pic>
        <p:nvPicPr>
          <p:cNvPr id="9" name="Grafik 8" descr="Aufbaugymnasium.jpg"/>
          <p:cNvPicPr>
            <a:picLocks noChangeAspect="1"/>
          </p:cNvPicPr>
          <p:nvPr/>
        </p:nvPicPr>
        <p:blipFill>
          <a:blip r:embed="rId3" cstate="print"/>
          <a:stretch>
            <a:fillRect/>
          </a:stretch>
        </p:blipFill>
        <p:spPr>
          <a:xfrm rot="10800000">
            <a:off x="4644008" y="1988840"/>
            <a:ext cx="4064000" cy="3048000"/>
          </a:xfrm>
          <a:prstGeom prst="rect">
            <a:avLst/>
          </a:prstGeom>
        </p:spPr>
      </p:pic>
      <p:cxnSp>
        <p:nvCxnSpPr>
          <p:cNvPr id="11" name="Gerade Verbindung mit Pfeil 10"/>
          <p:cNvCxnSpPr/>
          <p:nvPr/>
        </p:nvCxnSpPr>
        <p:spPr>
          <a:xfrm flipV="1">
            <a:off x="6876256" y="2924944"/>
            <a:ext cx="0"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Vorwort</a:t>
            </a:r>
            <a:endParaRPr lang="de-DE" dirty="0"/>
          </a:p>
        </p:txBody>
      </p:sp>
      <p:sp>
        <p:nvSpPr>
          <p:cNvPr id="8" name="Inhaltsplatzhalter 7"/>
          <p:cNvSpPr>
            <a:spLocks noGrp="1"/>
          </p:cNvSpPr>
          <p:nvPr>
            <p:ph sz="quarter" idx="1"/>
          </p:nvPr>
        </p:nvSpPr>
        <p:spPr>
          <a:xfrm>
            <a:off x="457200" y="1219200"/>
            <a:ext cx="8229600" cy="5018112"/>
          </a:xfrm>
        </p:spPr>
        <p:txBody>
          <a:bodyPr>
            <a:normAutofit fontScale="92500" lnSpcReduction="20000"/>
          </a:bodyPr>
          <a:lstStyle/>
          <a:p>
            <a:r>
              <a:rPr lang="de-DE" sz="1800" dirty="0" smtClean="0"/>
              <a:t>Dieses Konzept soll als Entscheidungsgrundlage dienen, mittelfristig den Fuß- und Radwegeverkehr in Nagold auszubauen und zu fördern um so die Forderung aus dem integrierten Klimaschutzkonzept zu erfüllen, die Wege des Umweltverbundes bis zum Jahr 2026 zu verdoppeln. Es ist keineswegs ein vollständiges und fertiges Konzept, sondern soll von Zeit zu Zeit erweitert und ergänzt werden.</a:t>
            </a:r>
          </a:p>
          <a:p>
            <a:r>
              <a:rPr lang="de-DE" sz="1800" dirty="0" smtClean="0"/>
              <a:t>In dem Konzept sind verschiedene Maßnahmen vorgeschlagen und priorisiert worden (siehe die Ziffern 1 bis 3 im roten Sternchen rechts oben auf der Seite), die damit eine gute Grundlage darstellen für die kommunalpolitische Arbeit. Zur Orientierung ist dem </a:t>
            </a:r>
            <a:r>
              <a:rPr lang="de-DE" sz="1800" dirty="0" err="1" smtClean="0"/>
              <a:t>Echtbild</a:t>
            </a:r>
            <a:r>
              <a:rPr lang="de-DE" sz="1800" dirty="0" smtClean="0"/>
              <a:t> ein Kartenausschnitt gegenüber gestellt, wobei die Pfeilrichtung den jeweiligen Blickwinkel zeigt.</a:t>
            </a:r>
          </a:p>
          <a:p>
            <a:r>
              <a:rPr lang="de-DE" sz="1800" dirty="0" smtClean="0"/>
              <a:t>Bei der Ausarbeitung des Konzeptes hat man sich auf die Haupt-</a:t>
            </a:r>
            <a:r>
              <a:rPr lang="de-DE" sz="1800" dirty="0" err="1" smtClean="0"/>
              <a:t>verbindungswege</a:t>
            </a:r>
            <a:r>
              <a:rPr lang="de-DE" sz="1800" dirty="0" smtClean="0"/>
              <a:t> konzentriert, die sowohl für die einzelnen Stadtgebiete, wie auch für den touristischen Verkehr von Interesse sind. Denn neben der Förderung der sanften Mobilität kann die schrittweise Umsetzung eines solchen Konzeptes Nagold mit seiner attraktiven Innenstadt für den Freizeitradverkehr ein anziehendes und lohnendes Ziel sein. </a:t>
            </a:r>
          </a:p>
          <a:p>
            <a:r>
              <a:rPr lang="de-DE" sz="1800" dirty="0" smtClean="0"/>
              <a:t>Die rasante Entwicklung bei den E-</a:t>
            </a:r>
            <a:r>
              <a:rPr lang="de-DE" sz="1800" dirty="0" err="1" smtClean="0"/>
              <a:t>bikes</a:t>
            </a:r>
            <a:r>
              <a:rPr lang="de-DE" sz="1800" dirty="0" smtClean="0"/>
              <a:t> gibt dem Freizeitradverkehr einen weiteren Schub. Nicht nur ältere Menschen erleben dadurch wieder neu gewonnene Mobilität, auch bei den Jugendlichen steht das Rad wieder hoch im Kurs, wie die Nutzung des Mountainbike-</a:t>
            </a:r>
            <a:r>
              <a:rPr lang="de-DE" sz="1800" dirty="0" err="1" smtClean="0"/>
              <a:t>Trails</a:t>
            </a:r>
            <a:r>
              <a:rPr lang="de-DE" sz="1800" dirty="0" smtClean="0"/>
              <a:t> am Eisberg zeigt.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Haltestelle Stadtmitte</a:t>
            </a:r>
            <a:endParaRPr lang="de-DE" dirty="0"/>
          </a:p>
        </p:txBody>
      </p:sp>
      <p:pic>
        <p:nvPicPr>
          <p:cNvPr id="7" name="Inhaltsplatzhalter 6" descr="Haltestelle Stadtmitte.jpg"/>
          <p:cNvPicPr>
            <a:picLocks noGrp="1" noChangeAspect="1"/>
          </p:cNvPicPr>
          <p:nvPr>
            <p:ph sz="quarter" idx="2"/>
          </p:nvPr>
        </p:nvPicPr>
        <p:blipFill>
          <a:blip r:embed="rId2" cstate="print"/>
          <a:stretch>
            <a:fillRect/>
          </a:stretch>
        </p:blipFill>
        <p:spPr>
          <a:xfrm>
            <a:off x="395536" y="1340768"/>
            <a:ext cx="4038600" cy="3028950"/>
          </a:xfrm>
        </p:spPr>
      </p:pic>
      <p:sp>
        <p:nvSpPr>
          <p:cNvPr id="6" name="Inhaltsplatzhalter 5"/>
          <p:cNvSpPr>
            <a:spLocks noGrp="1"/>
          </p:cNvSpPr>
          <p:nvPr>
            <p:ph sz="quarter" idx="4"/>
          </p:nvPr>
        </p:nvSpPr>
        <p:spPr>
          <a:xfrm>
            <a:off x="395536" y="4437112"/>
            <a:ext cx="4038600" cy="2160240"/>
          </a:xfrm>
        </p:spPr>
        <p:txBody>
          <a:bodyPr/>
          <a:lstStyle/>
          <a:p>
            <a:r>
              <a:rPr lang="de-DE" dirty="0" smtClean="0"/>
              <a:t>Bordstein absenken</a:t>
            </a:r>
          </a:p>
          <a:p>
            <a:r>
              <a:rPr lang="de-DE" dirty="0" smtClean="0"/>
              <a:t>Tempo 20 km/h auf der Herrenberger Straße</a:t>
            </a:r>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rgbClr val="0070C0"/>
                </a:solidFill>
              </a:rPr>
              <a:t>1</a:t>
            </a:r>
          </a:p>
        </p:txBody>
      </p:sp>
      <p:sp>
        <p:nvSpPr>
          <p:cNvPr id="11" name="Rechteck 10"/>
          <p:cNvSpPr/>
          <p:nvPr/>
        </p:nvSpPr>
        <p:spPr>
          <a:xfrm>
            <a:off x="1907704" y="3645024"/>
            <a:ext cx="216024"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195736" y="3645024"/>
            <a:ext cx="216024"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483768" y="3645024"/>
            <a:ext cx="216024"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771800" y="3645024"/>
            <a:ext cx="216024"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059832" y="3645024"/>
            <a:ext cx="216024"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Haltestelle Stadtmitte Karte.jpg"/>
          <p:cNvPicPr>
            <a:picLocks noChangeAspect="1"/>
          </p:cNvPicPr>
          <p:nvPr/>
        </p:nvPicPr>
        <p:blipFill>
          <a:blip r:embed="rId3" cstate="print"/>
          <a:stretch>
            <a:fillRect/>
          </a:stretch>
        </p:blipFill>
        <p:spPr>
          <a:xfrm>
            <a:off x="4644008" y="1340768"/>
            <a:ext cx="3672408" cy="4896544"/>
          </a:xfrm>
          <a:prstGeom prst="rect">
            <a:avLst/>
          </a:prstGeom>
        </p:spPr>
      </p:pic>
      <p:cxnSp>
        <p:nvCxnSpPr>
          <p:cNvPr id="18" name="Gerade Verbindung 17"/>
          <p:cNvCxnSpPr/>
          <p:nvPr/>
        </p:nvCxnSpPr>
        <p:spPr>
          <a:xfrm flipV="1">
            <a:off x="6012160" y="4221088"/>
            <a:ext cx="216024"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7740352" y="4221088"/>
            <a:ext cx="720080" cy="215444"/>
          </a:xfrm>
          <a:prstGeom prst="rect">
            <a:avLst/>
          </a:prstGeom>
          <a:noFill/>
        </p:spPr>
        <p:txBody>
          <a:bodyPr wrap="square" rtlCol="0">
            <a:spAutoFit/>
          </a:bodyPr>
          <a:lstStyle/>
          <a:p>
            <a:r>
              <a:rPr lang="de-DE" sz="800" dirty="0" smtClean="0"/>
              <a:t>Feuerwehr</a:t>
            </a:r>
            <a:endParaRPr lang="de-DE" sz="800" dirty="0"/>
          </a:p>
        </p:txBody>
      </p:sp>
      <p:sp>
        <p:nvSpPr>
          <p:cNvPr id="19" name="Rechteck 18"/>
          <p:cNvSpPr/>
          <p:nvPr/>
        </p:nvSpPr>
        <p:spPr>
          <a:xfrm rot="15651979">
            <a:off x="5998560" y="3905749"/>
            <a:ext cx="323579" cy="1022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Haltestelle Stadtmitte</a:t>
            </a:r>
            <a:endParaRPr lang="de-DE" dirty="0"/>
          </a:p>
        </p:txBody>
      </p:sp>
      <p:pic>
        <p:nvPicPr>
          <p:cNvPr id="7" name="Inhaltsplatzhalter 6" descr="Haltestelle Stadtmitte.jpg"/>
          <p:cNvPicPr>
            <a:picLocks noGrp="1" noChangeAspect="1"/>
          </p:cNvPicPr>
          <p:nvPr>
            <p:ph sz="quarter" idx="2"/>
          </p:nvPr>
        </p:nvPicPr>
        <p:blipFill>
          <a:blip r:embed="rId2" cstate="print"/>
          <a:stretch>
            <a:fillRect/>
          </a:stretch>
        </p:blipFill>
        <p:spPr>
          <a:xfrm>
            <a:off x="467544" y="1340768"/>
            <a:ext cx="4038600" cy="3028950"/>
          </a:xfrm>
        </p:spPr>
      </p:pic>
      <p:sp>
        <p:nvSpPr>
          <p:cNvPr id="6" name="Inhaltsplatzhalter 5"/>
          <p:cNvSpPr>
            <a:spLocks noGrp="1"/>
          </p:cNvSpPr>
          <p:nvPr>
            <p:ph sz="quarter" idx="4"/>
          </p:nvPr>
        </p:nvSpPr>
        <p:spPr>
          <a:xfrm>
            <a:off x="611560" y="4437112"/>
            <a:ext cx="4038600" cy="1872208"/>
          </a:xfrm>
        </p:spPr>
        <p:txBody>
          <a:bodyPr/>
          <a:lstStyle/>
          <a:p>
            <a:r>
              <a:rPr lang="de-DE" dirty="0" smtClean="0"/>
              <a:t>Fahrradboxen mit Ladestation</a:t>
            </a:r>
          </a:p>
          <a:p>
            <a:r>
              <a:rPr lang="de-DE" dirty="0" smtClean="0"/>
              <a:t>Überdachter Fahrradständer</a:t>
            </a:r>
            <a:endParaRPr lang="de-DE" dirty="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rgbClr val="0070C0"/>
                </a:solidFill>
              </a:rPr>
              <a:t>2</a:t>
            </a:r>
          </a:p>
        </p:txBody>
      </p:sp>
      <p:sp>
        <p:nvSpPr>
          <p:cNvPr id="9" name="Gewitterblitz 8"/>
          <p:cNvSpPr/>
          <p:nvPr/>
        </p:nvSpPr>
        <p:spPr>
          <a:xfrm>
            <a:off x="539552" y="2564904"/>
            <a:ext cx="914400" cy="914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Halbbogen 9"/>
          <p:cNvSpPr/>
          <p:nvPr/>
        </p:nvSpPr>
        <p:spPr>
          <a:xfrm>
            <a:off x="3203848" y="2996952"/>
            <a:ext cx="1224136" cy="576064"/>
          </a:xfrm>
          <a:prstGeom prst="blockArc">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Gewitterblitz 16"/>
          <p:cNvSpPr/>
          <p:nvPr/>
        </p:nvSpPr>
        <p:spPr>
          <a:xfrm>
            <a:off x="3707904" y="4581128"/>
            <a:ext cx="706760" cy="56274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Haltestelle Stadtmitte Karte.jpg"/>
          <p:cNvPicPr>
            <a:picLocks noChangeAspect="1"/>
          </p:cNvPicPr>
          <p:nvPr/>
        </p:nvPicPr>
        <p:blipFill>
          <a:blip r:embed="rId3" cstate="print"/>
          <a:stretch>
            <a:fillRect/>
          </a:stretch>
        </p:blipFill>
        <p:spPr>
          <a:xfrm>
            <a:off x="4716016" y="1340767"/>
            <a:ext cx="3744416" cy="4992555"/>
          </a:xfrm>
          <a:prstGeom prst="rect">
            <a:avLst/>
          </a:prstGeom>
        </p:spPr>
      </p:pic>
      <p:sp>
        <p:nvSpPr>
          <p:cNvPr id="12" name="Rechteck 11"/>
          <p:cNvSpPr/>
          <p:nvPr/>
        </p:nvSpPr>
        <p:spPr>
          <a:xfrm>
            <a:off x="6012160" y="4293096"/>
            <a:ext cx="144016" cy="720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Halbbogen 12"/>
          <p:cNvSpPr/>
          <p:nvPr/>
        </p:nvSpPr>
        <p:spPr>
          <a:xfrm>
            <a:off x="6156176" y="4221088"/>
            <a:ext cx="216024" cy="144016"/>
          </a:xfrm>
          <a:prstGeom prst="blockArc">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Rechteck 13"/>
          <p:cNvSpPr/>
          <p:nvPr/>
        </p:nvSpPr>
        <p:spPr>
          <a:xfrm rot="15651979">
            <a:off x="6070569" y="3977757"/>
            <a:ext cx="323579" cy="1022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(Überdachte) Fahrradständer</a:t>
            </a:r>
            <a:endParaRPr lang="de-DE" dirty="0"/>
          </a:p>
        </p:txBody>
      </p:sp>
      <p:sp>
        <p:nvSpPr>
          <p:cNvPr id="3" name="Textplatzhalter 2"/>
          <p:cNvSpPr>
            <a:spLocks noGrp="1"/>
          </p:cNvSpPr>
          <p:nvPr>
            <p:ph type="body" idx="1"/>
          </p:nvPr>
        </p:nvSpPr>
        <p:spPr/>
        <p:txBody>
          <a:bodyPr/>
          <a:lstStyle/>
          <a:p>
            <a:r>
              <a:rPr lang="de-DE" dirty="0" smtClean="0"/>
              <a:t>beim Rathaus</a:t>
            </a:r>
            <a:endParaRPr lang="de-DE" dirty="0"/>
          </a:p>
        </p:txBody>
      </p:sp>
      <p:sp>
        <p:nvSpPr>
          <p:cNvPr id="4" name="Textplatzhalter 3"/>
          <p:cNvSpPr>
            <a:spLocks noGrp="1"/>
          </p:cNvSpPr>
          <p:nvPr>
            <p:ph type="body" sz="half" idx="3"/>
          </p:nvPr>
        </p:nvSpPr>
        <p:spPr/>
        <p:txBody>
          <a:bodyPr/>
          <a:lstStyle/>
          <a:p>
            <a:r>
              <a:rPr lang="de-DE" dirty="0" smtClean="0"/>
              <a:t>am Busbahnhof</a:t>
            </a:r>
            <a:endParaRPr lang="de-DE" dirty="0"/>
          </a:p>
        </p:txBody>
      </p:sp>
      <p:pic>
        <p:nvPicPr>
          <p:cNvPr id="8" name="Inhaltsplatzhalter 7" descr="P1030918.jpg"/>
          <p:cNvPicPr>
            <a:picLocks noGrp="1" noChangeAspect="1"/>
          </p:cNvPicPr>
          <p:nvPr>
            <p:ph sz="quarter" idx="4"/>
          </p:nvPr>
        </p:nvPicPr>
        <p:blipFill>
          <a:blip r:embed="rId2" cstate="print"/>
          <a:stretch>
            <a:fillRect/>
          </a:stretch>
        </p:blipFill>
        <p:spPr>
          <a:xfrm>
            <a:off x="4648200" y="2638425"/>
            <a:ext cx="4038600" cy="3028950"/>
          </a:xfrm>
          <a:blipFill>
            <a:blip r:embed="rId3" cstate="print"/>
            <a:tile tx="0" ty="0" sx="100000" sy="100000" flip="none" algn="tl"/>
          </a:blipFill>
          <a:ln w="28575" cmpd="thickThin">
            <a:noFill/>
          </a:ln>
        </p:spPr>
      </p:pic>
      <p:sp>
        <p:nvSpPr>
          <p:cNvPr id="9" name="Halbbogen 8"/>
          <p:cNvSpPr/>
          <p:nvPr/>
        </p:nvSpPr>
        <p:spPr>
          <a:xfrm>
            <a:off x="5796136" y="3789040"/>
            <a:ext cx="1728192" cy="792088"/>
          </a:xfrm>
          <a:prstGeom prst="blockArc">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Stern mit 8 Zacken 9"/>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2</a:t>
            </a:r>
            <a:endParaRPr lang="de-DE" sz="4000" dirty="0">
              <a:solidFill>
                <a:srgbClr val="0070C0"/>
              </a:solidFill>
            </a:endParaRPr>
          </a:p>
        </p:txBody>
      </p:sp>
      <p:sp>
        <p:nvSpPr>
          <p:cNvPr id="13" name="Rahmen 12"/>
          <p:cNvSpPr/>
          <p:nvPr/>
        </p:nvSpPr>
        <p:spPr>
          <a:xfrm>
            <a:off x="4860032" y="3717032"/>
            <a:ext cx="648072" cy="1402456"/>
          </a:xfrm>
          <a:prstGeom prst="bevel">
            <a:avLst/>
          </a:prstGeom>
          <a:solidFill>
            <a:schemeClr val="accent6">
              <a:lumMod val="60000"/>
              <a:lumOff val="40000"/>
            </a:schemeClr>
          </a:solidFill>
          <a:ln w="3810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716016" y="1988840"/>
            <a:ext cx="2736304" cy="369332"/>
          </a:xfrm>
          <a:prstGeom prst="rect">
            <a:avLst/>
          </a:prstGeom>
          <a:noFill/>
        </p:spPr>
        <p:txBody>
          <a:bodyPr wrap="square" rtlCol="0">
            <a:spAutoFit/>
          </a:bodyPr>
          <a:lstStyle/>
          <a:p>
            <a:r>
              <a:rPr lang="de-DE" dirty="0" smtClean="0"/>
              <a:t>Incl. Fahrradboxen</a:t>
            </a:r>
            <a:endParaRPr lang="de-DE" dirty="0"/>
          </a:p>
        </p:txBody>
      </p:sp>
      <p:pic>
        <p:nvPicPr>
          <p:cNvPr id="15" name="Inhaltsplatzhalter 14" descr="Rathaus.jpg"/>
          <p:cNvPicPr>
            <a:picLocks noGrp="1" noChangeAspect="1"/>
          </p:cNvPicPr>
          <p:nvPr>
            <p:ph sz="quarter" idx="2"/>
          </p:nvPr>
        </p:nvPicPr>
        <p:blipFill>
          <a:blip r:embed="rId4" cstate="print"/>
          <a:stretch>
            <a:fillRect/>
          </a:stretch>
        </p:blipFill>
        <p:spPr>
          <a:xfrm>
            <a:off x="457200" y="2638425"/>
            <a:ext cx="4038600" cy="3028950"/>
          </a:xfrm>
        </p:spPr>
      </p:pic>
      <p:sp>
        <p:nvSpPr>
          <p:cNvPr id="16" name="Halbbogen 15"/>
          <p:cNvSpPr/>
          <p:nvPr/>
        </p:nvSpPr>
        <p:spPr>
          <a:xfrm>
            <a:off x="1691680" y="3645024"/>
            <a:ext cx="1728192" cy="792088"/>
          </a:xfrm>
          <a:prstGeom prst="blockArc">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Beschilderung</a:t>
            </a:r>
            <a:endParaRPr lang="de-DE" dirty="0"/>
          </a:p>
        </p:txBody>
      </p:sp>
      <p:sp>
        <p:nvSpPr>
          <p:cNvPr id="3" name="Textplatzhalter 2"/>
          <p:cNvSpPr>
            <a:spLocks noGrp="1"/>
          </p:cNvSpPr>
          <p:nvPr>
            <p:ph type="body" idx="1"/>
          </p:nvPr>
        </p:nvSpPr>
        <p:spPr>
          <a:xfrm>
            <a:off x="457200" y="1285875"/>
            <a:ext cx="4040188" cy="928680"/>
          </a:xfrm>
        </p:spPr>
        <p:txBody>
          <a:bodyPr/>
          <a:lstStyle/>
          <a:p>
            <a:r>
              <a:rPr lang="de-DE" sz="1800" dirty="0" smtClean="0"/>
              <a:t>Konsequente Weiterführung der teils begonnenen Beschriftung der Radwegezeichen</a:t>
            </a:r>
            <a:endParaRPr lang="de-DE" sz="1800" dirty="0"/>
          </a:p>
        </p:txBody>
      </p:sp>
      <p:sp>
        <p:nvSpPr>
          <p:cNvPr id="4" name="Textplatzhalter 3"/>
          <p:cNvSpPr>
            <a:spLocks noGrp="1"/>
          </p:cNvSpPr>
          <p:nvPr>
            <p:ph type="body" sz="half" idx="3"/>
          </p:nvPr>
        </p:nvSpPr>
        <p:spPr/>
        <p:txBody>
          <a:bodyPr>
            <a:normAutofit/>
          </a:bodyPr>
          <a:lstStyle/>
          <a:p>
            <a:r>
              <a:rPr lang="de-DE" sz="1800" dirty="0" smtClean="0"/>
              <a:t>Hinweise bei unklaren Abbiege-</a:t>
            </a:r>
            <a:r>
              <a:rPr lang="de-DE" sz="1800" dirty="0" err="1" smtClean="0"/>
              <a:t>situationen</a:t>
            </a:r>
            <a:r>
              <a:rPr lang="de-DE" sz="1800" dirty="0" smtClean="0"/>
              <a:t> (Bsp. </a:t>
            </a:r>
            <a:r>
              <a:rPr lang="de-DE" sz="1800" dirty="0" err="1" smtClean="0"/>
              <a:t>Gäurandweg</a:t>
            </a:r>
            <a:r>
              <a:rPr lang="de-DE" sz="1800" dirty="0" smtClean="0"/>
              <a:t>)</a:t>
            </a:r>
          </a:p>
        </p:txBody>
      </p:sp>
      <p:pic>
        <p:nvPicPr>
          <p:cNvPr id="10" name="Inhaltsplatzhalter 9" descr="Beschilderung II klein.JPG"/>
          <p:cNvPicPr>
            <a:picLocks noGrp="1" noChangeAspect="1"/>
          </p:cNvPicPr>
          <p:nvPr>
            <p:ph sz="quarter" idx="4"/>
          </p:nvPr>
        </p:nvPicPr>
        <p:blipFill>
          <a:blip r:embed="rId2"/>
          <a:stretch>
            <a:fillRect/>
          </a:stretch>
        </p:blipFill>
        <p:spPr>
          <a:xfrm>
            <a:off x="4870431" y="2643182"/>
            <a:ext cx="3810026" cy="2857520"/>
          </a:xfrm>
        </p:spPr>
      </p:pic>
      <p:pic>
        <p:nvPicPr>
          <p:cNvPr id="9" name="Inhaltsplatzhalter 8" descr="Beschilderung Mindersbach klein.JPG"/>
          <p:cNvPicPr>
            <a:picLocks noGrp="1" noChangeAspect="1"/>
          </p:cNvPicPr>
          <p:nvPr>
            <p:ph sz="quarter" idx="2"/>
          </p:nvPr>
        </p:nvPicPr>
        <p:blipFill>
          <a:blip r:embed="rId3"/>
          <a:stretch>
            <a:fillRect/>
          </a:stretch>
        </p:blipFill>
        <p:spPr>
          <a:xfrm>
            <a:off x="463543" y="2643182"/>
            <a:ext cx="3810026" cy="2857520"/>
          </a:xfrm>
        </p:spPr>
      </p:pic>
      <p:sp>
        <p:nvSpPr>
          <p:cNvPr id="11" name="Stern mit 8 Zacken 10"/>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2</a:t>
            </a:r>
            <a:endParaRPr lang="de-DE" sz="4000" dirty="0">
              <a:solidFill>
                <a:srgbClr val="0070C0"/>
              </a:solidFill>
            </a:endParaRPr>
          </a:p>
        </p:txBody>
      </p:sp>
      <p:sp>
        <p:nvSpPr>
          <p:cNvPr id="13" name="Textfeld 12"/>
          <p:cNvSpPr txBox="1"/>
          <p:nvPr/>
        </p:nvSpPr>
        <p:spPr>
          <a:xfrm>
            <a:off x="500034" y="5643578"/>
            <a:ext cx="8215370" cy="707886"/>
          </a:xfrm>
          <a:prstGeom prst="rect">
            <a:avLst/>
          </a:prstGeom>
          <a:noFill/>
        </p:spPr>
        <p:txBody>
          <a:bodyPr wrap="square" rtlCol="0">
            <a:spAutoFit/>
          </a:bodyPr>
          <a:lstStyle/>
          <a:p>
            <a:r>
              <a:rPr lang="de-DE" sz="2000" dirty="0" smtClean="0"/>
              <a:t>Radfahrer benötigen klare, lückenlose und gut sichtbare Hinweisschilder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Mountainbike </a:t>
            </a:r>
            <a:r>
              <a:rPr lang="de-DE" dirty="0" err="1" smtClean="0"/>
              <a:t>Trail</a:t>
            </a:r>
            <a:endParaRPr lang="de-DE" dirty="0"/>
          </a:p>
        </p:txBody>
      </p:sp>
      <p:sp>
        <p:nvSpPr>
          <p:cNvPr id="3" name="Textplatzhalter 2"/>
          <p:cNvSpPr>
            <a:spLocks noGrp="1"/>
          </p:cNvSpPr>
          <p:nvPr>
            <p:ph type="body" idx="1"/>
          </p:nvPr>
        </p:nvSpPr>
        <p:spPr>
          <a:xfrm>
            <a:off x="457200" y="1285874"/>
            <a:ext cx="4040188" cy="1000117"/>
          </a:xfrm>
        </p:spPr>
        <p:txBody>
          <a:bodyPr/>
          <a:lstStyle/>
          <a:p>
            <a:r>
              <a:rPr lang="de-DE" sz="1800" dirty="0" smtClean="0"/>
              <a:t>Bike </a:t>
            </a:r>
            <a:r>
              <a:rPr lang="de-DE" sz="1800" dirty="0" err="1" smtClean="0"/>
              <a:t>Trail</a:t>
            </a:r>
            <a:r>
              <a:rPr lang="de-DE" sz="1800" dirty="0" smtClean="0"/>
              <a:t> wird intensiv genutzt. Erweiterungen sollten zukünftig geplant werden</a:t>
            </a:r>
            <a:endParaRPr lang="de-DE" sz="1800" dirty="0"/>
          </a:p>
        </p:txBody>
      </p:sp>
      <p:pic>
        <p:nvPicPr>
          <p:cNvPr id="7" name="Inhaltsplatzhalter 6" descr="Bike Trail I klein.JPG"/>
          <p:cNvPicPr>
            <a:picLocks noGrp="1" noChangeAspect="1"/>
          </p:cNvPicPr>
          <p:nvPr>
            <p:ph sz="quarter" idx="2"/>
          </p:nvPr>
        </p:nvPicPr>
        <p:blipFill>
          <a:blip r:embed="rId2"/>
          <a:stretch>
            <a:fillRect/>
          </a:stretch>
        </p:blipFill>
        <p:spPr>
          <a:xfrm>
            <a:off x="488929" y="2571744"/>
            <a:ext cx="4095779" cy="3071834"/>
          </a:xfrm>
        </p:spPr>
      </p:pic>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3</a:t>
            </a:r>
            <a:endParaRPr lang="de-DE" sz="4000"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Bankkonzept AK Wirtschaft und Verkehr (Auszug)</a:t>
            </a:r>
            <a:endParaRPr lang="de-DE" dirty="0"/>
          </a:p>
        </p:txBody>
      </p:sp>
      <p:sp>
        <p:nvSpPr>
          <p:cNvPr id="3" name="Textplatzhalter 2"/>
          <p:cNvSpPr>
            <a:spLocks noGrp="1"/>
          </p:cNvSpPr>
          <p:nvPr>
            <p:ph type="body" idx="1"/>
          </p:nvPr>
        </p:nvSpPr>
        <p:spPr>
          <a:xfrm>
            <a:off x="457200" y="1285875"/>
            <a:ext cx="8147248" cy="685800"/>
          </a:xfrm>
        </p:spPr>
        <p:txBody>
          <a:bodyPr/>
          <a:lstStyle/>
          <a:p>
            <a:r>
              <a:rPr lang="de-DE" dirty="0" smtClean="0"/>
              <a:t>Vorschläge für neue aufzustellende Bänke (gelb)</a:t>
            </a:r>
            <a:endParaRPr lang="de-DE" dirty="0"/>
          </a:p>
        </p:txBody>
      </p:sp>
      <p:pic>
        <p:nvPicPr>
          <p:cNvPr id="7" name="Inhaltsplatzhalter 6" descr="Bankkonzept Ausschnitt Busbahnhof.jpg"/>
          <p:cNvPicPr>
            <a:picLocks noGrp="1" noChangeAspect="1"/>
          </p:cNvPicPr>
          <p:nvPr>
            <p:ph sz="quarter" idx="2"/>
          </p:nvPr>
        </p:nvPicPr>
        <p:blipFill>
          <a:blip r:embed="rId2" cstate="print"/>
          <a:stretch>
            <a:fillRect/>
          </a:stretch>
        </p:blipFill>
        <p:spPr>
          <a:xfrm>
            <a:off x="457200" y="2399954"/>
            <a:ext cx="4038600" cy="3505891"/>
          </a:xfrm>
        </p:spPr>
      </p:pic>
      <p:pic>
        <p:nvPicPr>
          <p:cNvPr id="8" name="Inhaltsplatzhalter 7" descr="Bankkonzept Ausschnitt KUBUS.jpg"/>
          <p:cNvPicPr>
            <a:picLocks noGrp="1" noChangeAspect="1"/>
          </p:cNvPicPr>
          <p:nvPr>
            <p:ph sz="quarter" idx="4"/>
          </p:nvPr>
        </p:nvPicPr>
        <p:blipFill>
          <a:blip r:embed="rId3" cstate="print"/>
          <a:stretch>
            <a:fillRect/>
          </a:stretch>
        </p:blipFill>
        <p:spPr>
          <a:xfrm>
            <a:off x="4648200" y="2667000"/>
            <a:ext cx="4038600" cy="2971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Visionen/offene Fragen</a:t>
            </a:r>
            <a:endParaRPr lang="de-DE" dirty="0"/>
          </a:p>
        </p:txBody>
      </p:sp>
      <p:sp>
        <p:nvSpPr>
          <p:cNvPr id="3" name="Textplatzhalter 2"/>
          <p:cNvSpPr>
            <a:spLocks noGrp="1"/>
          </p:cNvSpPr>
          <p:nvPr>
            <p:ph type="body" idx="1"/>
          </p:nvPr>
        </p:nvSpPr>
        <p:spPr/>
        <p:txBody>
          <a:bodyPr/>
          <a:lstStyle/>
          <a:p>
            <a:r>
              <a:rPr lang="de-DE" dirty="0" smtClean="0"/>
              <a:t>Anbindung Wolfsberg in die Innenstadt</a:t>
            </a:r>
            <a:endParaRPr lang="de-DE" dirty="0"/>
          </a:p>
        </p:txBody>
      </p:sp>
      <p:sp>
        <p:nvSpPr>
          <p:cNvPr id="8" name="Gestreifter Pfeil nach rechts 7"/>
          <p:cNvSpPr/>
          <p:nvPr/>
        </p:nvSpPr>
        <p:spPr>
          <a:xfrm>
            <a:off x="3347864" y="4725144"/>
            <a:ext cx="45719"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716016" y="1196752"/>
            <a:ext cx="4032448" cy="1200329"/>
          </a:xfrm>
          <a:prstGeom prst="rect">
            <a:avLst/>
          </a:prstGeom>
          <a:noFill/>
        </p:spPr>
        <p:txBody>
          <a:bodyPr wrap="square" rtlCol="0">
            <a:spAutoFit/>
          </a:bodyPr>
          <a:lstStyle/>
          <a:p>
            <a:r>
              <a:rPr lang="de-DE" sz="2400" b="1" dirty="0" smtClean="0">
                <a:solidFill>
                  <a:schemeClr val="accent2"/>
                </a:solidFill>
              </a:rPr>
              <a:t>Alternative evtl. über die Schönblickstraße und </a:t>
            </a:r>
            <a:r>
              <a:rPr lang="de-DE" sz="2400" b="1" dirty="0" err="1" smtClean="0">
                <a:solidFill>
                  <a:schemeClr val="accent2"/>
                </a:solidFill>
              </a:rPr>
              <a:t>Vogelsangweg</a:t>
            </a:r>
            <a:r>
              <a:rPr lang="de-DE" sz="2400" b="1" dirty="0" smtClean="0">
                <a:solidFill>
                  <a:schemeClr val="accent2"/>
                </a:solidFill>
              </a:rPr>
              <a:t> </a:t>
            </a:r>
          </a:p>
        </p:txBody>
      </p:sp>
      <p:pic>
        <p:nvPicPr>
          <p:cNvPr id="18" name="Inhaltsplatzhalter 17" descr="Vollmaringer Weg_B 28.jpg"/>
          <p:cNvPicPr>
            <a:picLocks noGrp="1" noChangeAspect="1"/>
          </p:cNvPicPr>
          <p:nvPr>
            <p:ph sz="quarter" idx="2"/>
          </p:nvPr>
        </p:nvPicPr>
        <p:blipFill>
          <a:blip r:embed="rId2" cstate="print"/>
          <a:stretch>
            <a:fillRect/>
          </a:stretch>
        </p:blipFill>
        <p:spPr>
          <a:xfrm>
            <a:off x="395536" y="2492896"/>
            <a:ext cx="4038600" cy="3028950"/>
          </a:xfrm>
        </p:spPr>
      </p:pic>
      <p:pic>
        <p:nvPicPr>
          <p:cNvPr id="19" name="Inhaltsplatzhalter 18" descr="Schönblickstraße.jpg"/>
          <p:cNvPicPr>
            <a:picLocks noGrp="1" noChangeAspect="1"/>
          </p:cNvPicPr>
          <p:nvPr>
            <p:ph sz="quarter" idx="4"/>
          </p:nvPr>
        </p:nvPicPr>
        <p:blipFill>
          <a:blip r:embed="rId3" cstate="print"/>
          <a:stretch>
            <a:fillRect/>
          </a:stretch>
        </p:blipFill>
        <p:spPr>
          <a:xfrm>
            <a:off x="5220072" y="2492896"/>
            <a:ext cx="3028950"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Visionen/offene Fragen</a:t>
            </a:r>
            <a:endParaRPr lang="de-DE" dirty="0"/>
          </a:p>
        </p:txBody>
      </p:sp>
      <p:sp>
        <p:nvSpPr>
          <p:cNvPr id="3" name="Textplatzhalter 2"/>
          <p:cNvSpPr>
            <a:spLocks noGrp="1"/>
          </p:cNvSpPr>
          <p:nvPr>
            <p:ph type="body" idx="1"/>
          </p:nvPr>
        </p:nvSpPr>
        <p:spPr/>
        <p:txBody>
          <a:bodyPr/>
          <a:lstStyle/>
          <a:p>
            <a:r>
              <a:rPr lang="de-DE" dirty="0" smtClean="0"/>
              <a:t>Anbindung Kernen in die Innenstadt</a:t>
            </a:r>
            <a:endParaRPr lang="de-DE" dirty="0"/>
          </a:p>
        </p:txBody>
      </p:sp>
      <p:pic>
        <p:nvPicPr>
          <p:cNvPr id="7" name="Inhaltsplatzhalter 6" descr="Hinter St. Leonhard.jpg"/>
          <p:cNvPicPr>
            <a:picLocks noGrp="1" noChangeAspect="1"/>
          </p:cNvPicPr>
          <p:nvPr>
            <p:ph sz="quarter" idx="2"/>
          </p:nvPr>
        </p:nvPicPr>
        <p:blipFill>
          <a:blip r:embed="rId2" cstate="print"/>
          <a:stretch>
            <a:fillRect/>
          </a:stretch>
        </p:blipFill>
        <p:spPr>
          <a:xfrm>
            <a:off x="457200" y="2638425"/>
            <a:ext cx="4038600" cy="3028950"/>
          </a:xfrm>
        </p:spPr>
      </p:pic>
      <p:sp>
        <p:nvSpPr>
          <p:cNvPr id="8" name="Gestreifter Pfeil nach rechts 7"/>
          <p:cNvSpPr/>
          <p:nvPr/>
        </p:nvSpPr>
        <p:spPr>
          <a:xfrm>
            <a:off x="3347864" y="4725144"/>
            <a:ext cx="45719"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ingekerbter Richtungspfeil 9"/>
          <p:cNvSpPr/>
          <p:nvPr/>
        </p:nvSpPr>
        <p:spPr>
          <a:xfrm rot="15908603">
            <a:off x="3880416" y="5010590"/>
            <a:ext cx="378676" cy="26052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5908603">
            <a:off x="3785091" y="4240210"/>
            <a:ext cx="382365" cy="21711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rot="15908603">
            <a:off x="3780680" y="4611127"/>
            <a:ext cx="430514" cy="2524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Textfeld 15"/>
          <p:cNvSpPr txBox="1"/>
          <p:nvPr/>
        </p:nvSpPr>
        <p:spPr>
          <a:xfrm>
            <a:off x="4716016" y="1196752"/>
            <a:ext cx="4032448" cy="830997"/>
          </a:xfrm>
          <a:prstGeom prst="rect">
            <a:avLst/>
          </a:prstGeom>
          <a:noFill/>
        </p:spPr>
        <p:txBody>
          <a:bodyPr wrap="square" rtlCol="0">
            <a:spAutoFit/>
          </a:bodyPr>
          <a:lstStyle/>
          <a:p>
            <a:r>
              <a:rPr lang="de-DE" sz="2400" b="1" dirty="0" smtClean="0">
                <a:solidFill>
                  <a:schemeClr val="accent2"/>
                </a:solidFill>
              </a:rPr>
              <a:t>Anbindung </a:t>
            </a:r>
            <a:r>
              <a:rPr lang="de-DE" sz="2400" b="1" dirty="0" err="1" smtClean="0">
                <a:solidFill>
                  <a:schemeClr val="accent2"/>
                </a:solidFill>
              </a:rPr>
              <a:t>Lemberg</a:t>
            </a:r>
            <a:r>
              <a:rPr lang="de-DE" sz="2400" b="1" dirty="0" smtClean="0">
                <a:solidFill>
                  <a:schemeClr val="accent2"/>
                </a:solidFill>
              </a:rPr>
              <a:t> in die Innenstadt</a:t>
            </a:r>
          </a:p>
        </p:txBody>
      </p:sp>
      <p:sp>
        <p:nvSpPr>
          <p:cNvPr id="17" name="Inhaltsplatzhalter 16"/>
          <p:cNvSpPr>
            <a:spLocks noGrp="1"/>
          </p:cNvSpPr>
          <p:nvPr>
            <p:ph sz="quarter" idx="4"/>
          </p:nvPr>
        </p:nvSpPr>
        <p:spPr/>
        <p:txBody>
          <a:bodyPr/>
          <a:lstStyle/>
          <a:p>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Gute Ideen</a:t>
            </a:r>
            <a:endParaRPr lang="de-DE" dirty="0"/>
          </a:p>
        </p:txBody>
      </p:sp>
      <p:sp>
        <p:nvSpPr>
          <p:cNvPr id="3" name="Textplatzhalter 2"/>
          <p:cNvSpPr>
            <a:spLocks noGrp="1"/>
          </p:cNvSpPr>
          <p:nvPr>
            <p:ph type="body" idx="1"/>
          </p:nvPr>
        </p:nvSpPr>
        <p:spPr/>
        <p:txBody>
          <a:bodyPr/>
          <a:lstStyle/>
          <a:p>
            <a:r>
              <a:rPr lang="de-DE" dirty="0" err="1" smtClean="0"/>
              <a:t>Öffentl</a:t>
            </a:r>
            <a:r>
              <a:rPr lang="de-DE" dirty="0" smtClean="0"/>
              <a:t>. Fahrradpumpe für Alle (Meran)</a:t>
            </a:r>
            <a:endParaRPr lang="de-DE" dirty="0"/>
          </a:p>
        </p:txBody>
      </p:sp>
      <p:pic>
        <p:nvPicPr>
          <p:cNvPr id="7" name="Inhaltsplatzhalter 6" descr="Fahrradpumpe für Alle (Meran).jpg"/>
          <p:cNvPicPr>
            <a:picLocks noGrp="1" noChangeAspect="1"/>
          </p:cNvPicPr>
          <p:nvPr>
            <p:ph sz="quarter" idx="2"/>
          </p:nvPr>
        </p:nvPicPr>
        <p:blipFill>
          <a:blip r:embed="rId2" cstate="print"/>
          <a:stretch>
            <a:fillRect/>
          </a:stretch>
        </p:blipFill>
        <p:spPr>
          <a:xfrm>
            <a:off x="962025" y="2133600"/>
            <a:ext cx="3028950" cy="4038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Verbände und Gruppierungen </a:t>
            </a:r>
            <a:endParaRPr lang="de-DE" dirty="0"/>
          </a:p>
        </p:txBody>
      </p:sp>
      <p:sp>
        <p:nvSpPr>
          <p:cNvPr id="3" name="Textplatzhalter 2"/>
          <p:cNvSpPr>
            <a:spLocks noGrp="1"/>
          </p:cNvSpPr>
          <p:nvPr>
            <p:ph type="body" idx="1"/>
          </p:nvPr>
        </p:nvSpPr>
        <p:spPr>
          <a:xfrm>
            <a:off x="467544" y="1124744"/>
            <a:ext cx="8147248" cy="732620"/>
          </a:xfrm>
        </p:spPr>
        <p:txBody>
          <a:bodyPr/>
          <a:lstStyle/>
          <a:p>
            <a:r>
              <a:rPr lang="de-DE" sz="2000" dirty="0" smtClean="0"/>
              <a:t>Nachfolgende Gruppierungen waren der Erstellung beteiligt oder unterstützen das Konzept in der jetzigen Form:</a:t>
            </a:r>
            <a:endParaRPr lang="de-DE" sz="2000" dirty="0"/>
          </a:p>
        </p:txBody>
      </p:sp>
      <p:sp>
        <p:nvSpPr>
          <p:cNvPr id="5" name="Inhaltsplatzhalter 4"/>
          <p:cNvSpPr>
            <a:spLocks noGrp="1"/>
          </p:cNvSpPr>
          <p:nvPr>
            <p:ph sz="quarter" idx="2"/>
          </p:nvPr>
        </p:nvSpPr>
        <p:spPr>
          <a:xfrm>
            <a:off x="457200" y="2000240"/>
            <a:ext cx="8003232" cy="4171960"/>
          </a:xfrm>
        </p:spPr>
        <p:txBody>
          <a:bodyPr>
            <a:normAutofit fontScale="70000" lnSpcReduction="20000"/>
          </a:bodyPr>
          <a:lstStyle/>
          <a:p>
            <a:r>
              <a:rPr lang="de-DE" dirty="0" smtClean="0"/>
              <a:t>Fraktion der Grünen im Gemeinderat</a:t>
            </a:r>
          </a:p>
          <a:p>
            <a:r>
              <a:rPr lang="de-DE" dirty="0" smtClean="0"/>
              <a:t>Bund für Umwelt und Naturschutz (BUND)</a:t>
            </a:r>
          </a:p>
          <a:p>
            <a:r>
              <a:rPr lang="de-DE" dirty="0" smtClean="0"/>
              <a:t>Deutscher Alpenverein Sektion Nagold</a:t>
            </a:r>
          </a:p>
          <a:p>
            <a:r>
              <a:rPr lang="de-DE" dirty="0" smtClean="0"/>
              <a:t>Verein für Leibesübungen – VfL Nagold</a:t>
            </a:r>
          </a:p>
          <a:p>
            <a:r>
              <a:rPr lang="de-DE" dirty="0" smtClean="0"/>
              <a:t>AK Wirtschaft und Verkehr</a:t>
            </a:r>
          </a:p>
          <a:p>
            <a:r>
              <a:rPr lang="de-DE" dirty="0" smtClean="0"/>
              <a:t>Stadtseniorenrat</a:t>
            </a:r>
          </a:p>
          <a:p>
            <a:r>
              <a:rPr lang="de-DE" dirty="0" smtClean="0"/>
              <a:t>Jugendgemeinderat</a:t>
            </a:r>
          </a:p>
          <a:p>
            <a:r>
              <a:rPr lang="de-DE" dirty="0" err="1" smtClean="0"/>
              <a:t>Richies</a:t>
            </a:r>
            <a:r>
              <a:rPr lang="de-DE" dirty="0" smtClean="0"/>
              <a:t> Radsportgeschäft, Nagold</a:t>
            </a:r>
          </a:p>
          <a:p>
            <a:r>
              <a:rPr lang="de-DE" dirty="0" smtClean="0"/>
              <a:t>Michael Kerner-Winkler VELO Lebensart, </a:t>
            </a:r>
            <a:r>
              <a:rPr lang="de-DE" dirty="0" err="1" smtClean="0"/>
              <a:t>Korntal</a:t>
            </a:r>
            <a:endParaRPr lang="de-DE" dirty="0" smtClean="0"/>
          </a:p>
          <a:p>
            <a:r>
              <a:rPr lang="de-DE" dirty="0" smtClean="0"/>
              <a:t>Radzentrum Nagold</a:t>
            </a:r>
          </a:p>
          <a:p>
            <a:r>
              <a:rPr lang="de-DE" dirty="0" smtClean="0"/>
              <a:t>Renz Zweirad-Center</a:t>
            </a:r>
          </a:p>
          <a:p>
            <a:r>
              <a:rPr lang="de-DE" dirty="0" smtClean="0"/>
              <a:t>Rad Katz Nagold-</a:t>
            </a:r>
            <a:r>
              <a:rPr lang="de-DE" dirty="0" err="1" smtClean="0"/>
              <a:t>Schietingen</a:t>
            </a:r>
            <a:endParaRPr lang="de-DE" dirty="0" smtClean="0"/>
          </a:p>
          <a:p>
            <a:r>
              <a:rPr lang="de-DE" dirty="0" err="1" smtClean="0"/>
              <a:t>Velologe</a:t>
            </a:r>
            <a:r>
              <a:rPr lang="de-DE" dirty="0" smtClean="0"/>
              <a:t>, Manuel Gauß, Gerichtsplatz 7</a:t>
            </a:r>
          </a:p>
          <a:p>
            <a:endParaRPr lang="de-DE" dirty="0" smtClean="0"/>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Gut angelegtes Geld</a:t>
            </a:r>
            <a:endParaRPr lang="de-DE" dirty="0"/>
          </a:p>
        </p:txBody>
      </p:sp>
      <p:sp>
        <p:nvSpPr>
          <p:cNvPr id="3" name="Inhaltsplatzhalter 2"/>
          <p:cNvSpPr>
            <a:spLocks noGrp="1"/>
          </p:cNvSpPr>
          <p:nvPr>
            <p:ph sz="quarter" idx="1"/>
          </p:nvPr>
        </p:nvSpPr>
        <p:spPr/>
        <p:txBody>
          <a:bodyPr>
            <a:normAutofit fontScale="92500" lnSpcReduction="10000"/>
          </a:bodyPr>
          <a:lstStyle/>
          <a:p>
            <a:r>
              <a:rPr lang="de-DE" sz="1800" dirty="0" smtClean="0"/>
              <a:t>Nach dem neuesten Fahrradmonitor 2015 stehen ganz oben auf der Wunschliste der Radfahrer sichere und erlebnisreiche Wege sowie gut ausgestattete Fahrradabstellanlagen.</a:t>
            </a:r>
          </a:p>
          <a:p>
            <a:r>
              <a:rPr lang="de-DE" sz="1800" dirty="0" smtClean="0"/>
              <a:t>Laut dem Deutschen Städte- und Gemeindebund (</a:t>
            </a:r>
            <a:r>
              <a:rPr lang="de-DE" sz="1800" dirty="0" err="1" smtClean="0"/>
              <a:t>DStGB</a:t>
            </a:r>
            <a:r>
              <a:rPr lang="de-DE" sz="1800" dirty="0" smtClean="0"/>
              <a:t>) steigen immer mehr Menschen auf das Fahrrad um. Die Förderung des Radverkehrs birgt vor allem für kleine und mittlere Städte (bis 50.000 EW) ein enormes Potential.  Für Kommunen lohnt es sich, in Radwege zu investieren. Fahrradfahren reduziert Staus und Schadstoffe, fördert die Gesundheit und ist gut für kommunale Haushalte und fördert auch den derzeit boomenden Rad-Freizeitverkehr.</a:t>
            </a:r>
          </a:p>
          <a:p>
            <a:r>
              <a:rPr lang="de-DE" sz="1800" dirty="0" smtClean="0"/>
              <a:t>Für Investitionen in den Radverkehr sind derzeit Fördermittel aus verschiedenen Programmen möglich. So beinhaltet der nationaler Radverkehrsplan 2020 des Bundesverkehrsministerium auch ein Förderprogramm; beim Bundeswettbewerb „Klimaschutz im Radverkehr“ des Bundesumwelt-</a:t>
            </a:r>
            <a:r>
              <a:rPr lang="de-DE" sz="1800" dirty="0" err="1" smtClean="0"/>
              <a:t>ministeriums</a:t>
            </a:r>
            <a:r>
              <a:rPr lang="de-DE" sz="1800" dirty="0" smtClean="0"/>
              <a:t> können Kommunen Zuschüsse bis zu 70 % für Fahrradabstellplätze, Ladestationen, Markierung von Schutzstreifen oder Fahrradstraßen erhalten.  Auch das Land unterstützt Maßnahmen der Städte zur Förderung des Radverkehrs.</a:t>
            </a:r>
          </a:p>
          <a:p>
            <a:r>
              <a:rPr lang="de-DE" sz="1800" dirty="0" smtClean="0"/>
              <a:t>Für den Bereich des Fußgängerverkehrs ist ein Auszug aus </a:t>
            </a:r>
            <a:r>
              <a:rPr lang="de-DE" sz="1800" smtClean="0"/>
              <a:t>dem im Jahr </a:t>
            </a:r>
            <a:r>
              <a:rPr lang="de-DE" sz="1800" dirty="0" smtClean="0"/>
              <a:t>2015 vom AK Wirtschaft und Verkehr ausgearbeiteten Bankkonzeptes eingearbeitet, der der Stadtverwaltung bereits vorliegt.</a:t>
            </a:r>
          </a:p>
          <a:p>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a:t>
            </a:r>
            <a:endParaRPr lang="de-DE" dirty="0"/>
          </a:p>
        </p:txBody>
      </p:sp>
      <p:sp>
        <p:nvSpPr>
          <p:cNvPr id="3" name="Textplatzhalter 2"/>
          <p:cNvSpPr>
            <a:spLocks noGrp="1"/>
          </p:cNvSpPr>
          <p:nvPr>
            <p:ph type="body" idx="1"/>
          </p:nvPr>
        </p:nvSpPr>
        <p:spPr>
          <a:xfrm>
            <a:off x="457200" y="1285875"/>
            <a:ext cx="7931224" cy="685800"/>
          </a:xfrm>
        </p:spPr>
        <p:txBody>
          <a:bodyPr/>
          <a:lstStyle/>
          <a:p>
            <a:r>
              <a:rPr lang="de-DE" dirty="0" smtClean="0"/>
              <a:t>Verbindung zwischen Messe und Radweg hinterm Obdachlosenheim</a:t>
            </a:r>
            <a:endParaRPr lang="de-DE" dirty="0"/>
          </a:p>
        </p:txBody>
      </p:sp>
      <p:pic>
        <p:nvPicPr>
          <p:cNvPr id="7" name="Inhaltsplatzhalter 6" descr="Stikelareal (2).jpg"/>
          <p:cNvPicPr>
            <a:picLocks noGrp="1" noChangeAspect="1"/>
          </p:cNvPicPr>
          <p:nvPr>
            <p:ph sz="quarter" idx="2"/>
          </p:nvPr>
        </p:nvPicPr>
        <p:blipFill>
          <a:blip r:embed="rId2" cstate="print"/>
          <a:stretch>
            <a:fillRect/>
          </a:stretch>
        </p:blipFill>
        <p:spPr>
          <a:xfrm>
            <a:off x="395536" y="1988840"/>
            <a:ext cx="4038600" cy="3028950"/>
          </a:xfrm>
        </p:spPr>
      </p:pic>
      <p:sp>
        <p:nvSpPr>
          <p:cNvPr id="6" name="Inhaltsplatzhalter 5"/>
          <p:cNvSpPr>
            <a:spLocks noGrp="1"/>
          </p:cNvSpPr>
          <p:nvPr>
            <p:ph sz="quarter" idx="4"/>
          </p:nvPr>
        </p:nvSpPr>
        <p:spPr>
          <a:xfrm>
            <a:off x="395536" y="4986536"/>
            <a:ext cx="4038600" cy="1394792"/>
          </a:xfrm>
        </p:spPr>
        <p:txBody>
          <a:bodyPr>
            <a:normAutofit/>
          </a:bodyPr>
          <a:lstStyle/>
          <a:p>
            <a:r>
              <a:rPr lang="de-DE" sz="2000" dirty="0" smtClean="0"/>
              <a:t>Ankauf der benötigten Fläche hinter der GWW</a:t>
            </a:r>
          </a:p>
          <a:p>
            <a:r>
              <a:rPr lang="de-DE" sz="2000" dirty="0" smtClean="0"/>
              <a:t>Brückenbau von GWW zum Obdachlosenheim</a:t>
            </a:r>
            <a:endParaRPr lang="de-DE" sz="2000" dirty="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rgbClr val="0070C0"/>
                </a:solidFill>
              </a:rPr>
              <a:t>1</a:t>
            </a:r>
          </a:p>
        </p:txBody>
      </p:sp>
      <p:sp>
        <p:nvSpPr>
          <p:cNvPr id="9" name="Eingekerbter Richtungspfeil 8"/>
          <p:cNvSpPr/>
          <p:nvPr/>
        </p:nvSpPr>
        <p:spPr>
          <a:xfrm rot="17286620">
            <a:off x="1981603" y="4319429"/>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7286620">
            <a:off x="2197628" y="3455333"/>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7286620">
            <a:off x="2125619" y="3743366"/>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rot="17286620">
            <a:off x="2053611" y="4031397"/>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Diagonaler Streifen 13"/>
          <p:cNvSpPr/>
          <p:nvPr/>
        </p:nvSpPr>
        <p:spPr>
          <a:xfrm rot="5709302">
            <a:off x="2077350" y="3086564"/>
            <a:ext cx="499656" cy="508078"/>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3" name="Grafik 12" descr="Stikelareal Karte.jpg"/>
          <p:cNvPicPr>
            <a:picLocks noChangeAspect="1"/>
          </p:cNvPicPr>
          <p:nvPr/>
        </p:nvPicPr>
        <p:blipFill>
          <a:blip r:embed="rId3" cstate="print"/>
          <a:stretch>
            <a:fillRect/>
          </a:stretch>
        </p:blipFill>
        <p:spPr>
          <a:xfrm>
            <a:off x="5004048" y="1988840"/>
            <a:ext cx="3168352" cy="4224469"/>
          </a:xfrm>
          <a:prstGeom prst="rect">
            <a:avLst/>
          </a:prstGeom>
        </p:spPr>
      </p:pic>
      <p:cxnSp>
        <p:nvCxnSpPr>
          <p:cNvPr id="16" name="Gerade Verbindung mit Pfeil 15"/>
          <p:cNvCxnSpPr/>
          <p:nvPr/>
        </p:nvCxnSpPr>
        <p:spPr>
          <a:xfrm flipV="1">
            <a:off x="6588224" y="3645024"/>
            <a:ext cx="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flipV="1">
            <a:off x="6372200" y="3068960"/>
            <a:ext cx="216024"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rot="16547556">
            <a:off x="5551205" y="4336217"/>
            <a:ext cx="1584176" cy="215444"/>
          </a:xfrm>
          <a:prstGeom prst="rect">
            <a:avLst/>
          </a:prstGeom>
          <a:noFill/>
        </p:spPr>
        <p:txBody>
          <a:bodyPr wrap="square" rtlCol="0">
            <a:spAutoFit/>
          </a:bodyPr>
          <a:lstStyle/>
          <a:p>
            <a:r>
              <a:rPr lang="de-DE" sz="800" dirty="0" smtClean="0"/>
              <a:t>Waldach</a:t>
            </a:r>
            <a:endParaRPr lang="de-DE"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a:t>
            </a:r>
            <a:endParaRPr lang="de-DE" dirty="0"/>
          </a:p>
        </p:txBody>
      </p:sp>
      <p:sp>
        <p:nvSpPr>
          <p:cNvPr id="4" name="Textplatzhalter 3"/>
          <p:cNvSpPr>
            <a:spLocks noGrp="1"/>
          </p:cNvSpPr>
          <p:nvPr>
            <p:ph type="body" sz="half" idx="3"/>
          </p:nvPr>
        </p:nvSpPr>
        <p:spPr>
          <a:xfrm>
            <a:off x="539552" y="1295400"/>
            <a:ext cx="8150423" cy="685800"/>
          </a:xfrm>
        </p:spPr>
        <p:txBody>
          <a:bodyPr/>
          <a:lstStyle/>
          <a:p>
            <a:r>
              <a:rPr lang="de-DE" dirty="0" smtClean="0"/>
              <a:t>Verbindungsstück </a:t>
            </a:r>
            <a:r>
              <a:rPr lang="de-DE" dirty="0" err="1" smtClean="0"/>
              <a:t>Stikelareal</a:t>
            </a:r>
            <a:r>
              <a:rPr lang="de-DE" dirty="0" smtClean="0"/>
              <a:t>/Messegelände</a:t>
            </a:r>
            <a:endParaRPr lang="de-DE" dirty="0"/>
          </a:p>
        </p:txBody>
      </p:sp>
      <p:pic>
        <p:nvPicPr>
          <p:cNvPr id="9" name="Inhaltsplatzhalter 8" descr="Stikelareal.jpg"/>
          <p:cNvPicPr>
            <a:picLocks noGrp="1" noChangeAspect="1"/>
          </p:cNvPicPr>
          <p:nvPr>
            <p:ph sz="quarter" idx="4"/>
          </p:nvPr>
        </p:nvPicPr>
        <p:blipFill>
          <a:blip r:embed="rId2" cstate="print"/>
          <a:stretch>
            <a:fillRect/>
          </a:stretch>
        </p:blipFill>
        <p:spPr>
          <a:xfrm>
            <a:off x="4644008" y="2060848"/>
            <a:ext cx="3168352" cy="2376264"/>
          </a:xfrm>
        </p:spPr>
      </p:pic>
      <p:sp>
        <p:nvSpPr>
          <p:cNvPr id="11" name="Eingekerbter Richtungspfeil 10"/>
          <p:cNvSpPr/>
          <p:nvPr/>
        </p:nvSpPr>
        <p:spPr>
          <a:xfrm rot="14104419">
            <a:off x="6755319" y="4028144"/>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12" name="Eingekerbter Richtungspfeil 11"/>
          <p:cNvSpPr/>
          <p:nvPr/>
        </p:nvSpPr>
        <p:spPr>
          <a:xfrm rot="13915366">
            <a:off x="6528384" y="3801670"/>
            <a:ext cx="418352" cy="41756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Eingekerbter Richtungspfeil 12"/>
          <p:cNvSpPr/>
          <p:nvPr/>
        </p:nvSpPr>
        <p:spPr>
          <a:xfrm rot="13895717">
            <a:off x="6370345" y="3579585"/>
            <a:ext cx="374618" cy="36012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Eingekerbter Richtungspfeil 13"/>
          <p:cNvSpPr/>
          <p:nvPr/>
        </p:nvSpPr>
        <p:spPr>
          <a:xfrm rot="13615843">
            <a:off x="6156622" y="3351699"/>
            <a:ext cx="331157" cy="34211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Eingekerbter Richtungspfeil 14"/>
          <p:cNvSpPr/>
          <p:nvPr/>
        </p:nvSpPr>
        <p:spPr>
          <a:xfrm rot="13881248">
            <a:off x="6001744" y="3195437"/>
            <a:ext cx="280041" cy="292357"/>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Inhaltsplatzhalter 15"/>
          <p:cNvSpPr>
            <a:spLocks noGrp="1"/>
          </p:cNvSpPr>
          <p:nvPr>
            <p:ph sz="quarter" idx="2"/>
          </p:nvPr>
        </p:nvSpPr>
        <p:spPr>
          <a:xfrm>
            <a:off x="4139952" y="4581128"/>
            <a:ext cx="4038600" cy="3102496"/>
          </a:xfrm>
        </p:spPr>
        <p:txBody>
          <a:bodyPr/>
          <a:lstStyle/>
          <a:p>
            <a:r>
              <a:rPr lang="de-DE" dirty="0" smtClean="0"/>
              <a:t>Bau eines Radwegs auf den bereits erworbenen Flächen der Stadt</a:t>
            </a:r>
            <a:endParaRPr lang="de-DE" dirty="0"/>
          </a:p>
        </p:txBody>
      </p:sp>
      <p:sp>
        <p:nvSpPr>
          <p:cNvPr id="17" name="Stern mit 8 Zacken 16"/>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1</a:t>
            </a:r>
            <a:endParaRPr lang="de-DE" sz="4000" dirty="0">
              <a:solidFill>
                <a:srgbClr val="0070C0"/>
              </a:solidFill>
            </a:endParaRPr>
          </a:p>
        </p:txBody>
      </p:sp>
      <p:pic>
        <p:nvPicPr>
          <p:cNvPr id="18" name="Grafik 17" descr="Stikelareal Karte.jpg"/>
          <p:cNvPicPr>
            <a:picLocks noChangeAspect="1"/>
          </p:cNvPicPr>
          <p:nvPr/>
        </p:nvPicPr>
        <p:blipFill>
          <a:blip r:embed="rId3" cstate="print"/>
          <a:stretch>
            <a:fillRect/>
          </a:stretch>
        </p:blipFill>
        <p:spPr>
          <a:xfrm>
            <a:off x="755576" y="1988839"/>
            <a:ext cx="3168352" cy="4224469"/>
          </a:xfrm>
          <a:prstGeom prst="rect">
            <a:avLst/>
          </a:prstGeom>
        </p:spPr>
      </p:pic>
      <p:cxnSp>
        <p:nvCxnSpPr>
          <p:cNvPr id="20" name="Gerade Verbindung mit Pfeil 19"/>
          <p:cNvCxnSpPr/>
          <p:nvPr/>
        </p:nvCxnSpPr>
        <p:spPr>
          <a:xfrm flipH="1">
            <a:off x="2195736" y="4293096"/>
            <a:ext cx="144016"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rot="16547556">
            <a:off x="1374739" y="3688145"/>
            <a:ext cx="1584176" cy="215444"/>
          </a:xfrm>
          <a:prstGeom prst="rect">
            <a:avLst/>
          </a:prstGeom>
          <a:noFill/>
        </p:spPr>
        <p:txBody>
          <a:bodyPr wrap="square" rtlCol="0">
            <a:spAutoFit/>
          </a:bodyPr>
          <a:lstStyle/>
          <a:p>
            <a:r>
              <a:rPr lang="de-DE" sz="800" dirty="0" smtClean="0"/>
              <a:t>Waldach</a:t>
            </a:r>
            <a:endParaRPr lang="de-DE"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Verbindung von Süden in die Innenstadt</a:t>
            </a:r>
            <a:endParaRPr lang="de-DE" dirty="0"/>
          </a:p>
        </p:txBody>
      </p:sp>
      <p:sp>
        <p:nvSpPr>
          <p:cNvPr id="7" name="Textplatzhalter 6"/>
          <p:cNvSpPr>
            <a:spLocks noGrp="1"/>
          </p:cNvSpPr>
          <p:nvPr>
            <p:ph type="body" sz="half" idx="3"/>
          </p:nvPr>
        </p:nvSpPr>
        <p:spPr>
          <a:xfrm>
            <a:off x="539552" y="1295400"/>
            <a:ext cx="8150423" cy="685800"/>
          </a:xfrm>
        </p:spPr>
        <p:txBody>
          <a:bodyPr>
            <a:normAutofit/>
          </a:bodyPr>
          <a:lstStyle/>
          <a:p>
            <a:r>
              <a:rPr lang="de-DE" dirty="0" smtClean="0"/>
              <a:t>Verbindung Radweg zum Obdachlosenheim</a:t>
            </a:r>
            <a:endParaRPr lang="de-DE" dirty="0"/>
          </a:p>
        </p:txBody>
      </p:sp>
      <p:pic>
        <p:nvPicPr>
          <p:cNvPr id="10" name="Inhaltsplatzhalter 9" descr="Iselshäuser Straße 1.jpg"/>
          <p:cNvPicPr>
            <a:picLocks noGrp="1" noChangeAspect="1"/>
          </p:cNvPicPr>
          <p:nvPr>
            <p:ph sz="quarter" idx="4"/>
          </p:nvPr>
        </p:nvPicPr>
        <p:blipFill>
          <a:blip r:embed="rId2" cstate="print"/>
          <a:stretch>
            <a:fillRect/>
          </a:stretch>
        </p:blipFill>
        <p:spPr>
          <a:xfrm>
            <a:off x="4572000" y="1988840"/>
            <a:ext cx="4038600" cy="3028950"/>
          </a:xfrm>
        </p:spPr>
      </p:pic>
      <p:sp>
        <p:nvSpPr>
          <p:cNvPr id="12" name="Eingekerbter Richtungspfeil 11"/>
          <p:cNvSpPr/>
          <p:nvPr/>
        </p:nvSpPr>
        <p:spPr>
          <a:xfrm rot="17387648">
            <a:off x="6079901" y="3928789"/>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Eingekerbter Richtungspfeil 12"/>
          <p:cNvSpPr/>
          <p:nvPr/>
        </p:nvSpPr>
        <p:spPr>
          <a:xfrm rot="17387648">
            <a:off x="6296886" y="3614818"/>
            <a:ext cx="378491" cy="41206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Eingekerbter Richtungspfeil 13"/>
          <p:cNvSpPr/>
          <p:nvPr/>
        </p:nvSpPr>
        <p:spPr>
          <a:xfrm rot="17387648">
            <a:off x="6419615" y="3280456"/>
            <a:ext cx="423514" cy="398467"/>
          </a:xfrm>
          <a:prstGeom prst="chevron">
            <a:avLst>
              <a:gd name="adj" fmla="val 656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Stern mit 8 Zacken 14"/>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1</a:t>
            </a:r>
            <a:endParaRPr lang="de-DE" sz="4000" dirty="0">
              <a:solidFill>
                <a:srgbClr val="0070C0"/>
              </a:solidFill>
            </a:endParaRPr>
          </a:p>
        </p:txBody>
      </p:sp>
      <p:sp>
        <p:nvSpPr>
          <p:cNvPr id="16" name="Inhaltsplatzhalter 15"/>
          <p:cNvSpPr>
            <a:spLocks noGrp="1"/>
          </p:cNvSpPr>
          <p:nvPr>
            <p:ph sz="quarter" idx="2"/>
          </p:nvPr>
        </p:nvSpPr>
        <p:spPr>
          <a:xfrm>
            <a:off x="4572000" y="4985792"/>
            <a:ext cx="4038600" cy="1872208"/>
          </a:xfrm>
        </p:spPr>
        <p:txBody>
          <a:bodyPr/>
          <a:lstStyle/>
          <a:p>
            <a:r>
              <a:rPr lang="de-DE" sz="2000" dirty="0" smtClean="0"/>
              <a:t>Ende des bisherigen Radweges</a:t>
            </a:r>
          </a:p>
          <a:p>
            <a:r>
              <a:rPr lang="de-DE" sz="2000" dirty="0" smtClean="0"/>
              <a:t>Verlängerung bis zum Obdachlosenheim</a:t>
            </a:r>
          </a:p>
          <a:p>
            <a:endParaRPr lang="de-DE" dirty="0"/>
          </a:p>
        </p:txBody>
      </p:sp>
      <p:pic>
        <p:nvPicPr>
          <p:cNvPr id="11" name="Grafik 10" descr="Stikelareal Karte.jpg"/>
          <p:cNvPicPr>
            <a:picLocks noChangeAspect="1"/>
          </p:cNvPicPr>
          <p:nvPr/>
        </p:nvPicPr>
        <p:blipFill>
          <a:blip r:embed="rId3" cstate="print"/>
          <a:stretch>
            <a:fillRect/>
          </a:stretch>
        </p:blipFill>
        <p:spPr>
          <a:xfrm>
            <a:off x="683568" y="1988840"/>
            <a:ext cx="3096344" cy="4128459"/>
          </a:xfrm>
          <a:prstGeom prst="rect">
            <a:avLst/>
          </a:prstGeom>
        </p:spPr>
      </p:pic>
      <p:cxnSp>
        <p:nvCxnSpPr>
          <p:cNvPr id="18" name="Gerade Verbindung mit Pfeil 17"/>
          <p:cNvCxnSpPr/>
          <p:nvPr/>
        </p:nvCxnSpPr>
        <p:spPr>
          <a:xfrm flipH="1">
            <a:off x="1979712" y="2636912"/>
            <a:ext cx="7200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rot="16547556">
            <a:off x="1230724" y="3688145"/>
            <a:ext cx="1584176" cy="215444"/>
          </a:xfrm>
          <a:prstGeom prst="rect">
            <a:avLst/>
          </a:prstGeom>
          <a:noFill/>
        </p:spPr>
        <p:txBody>
          <a:bodyPr wrap="square" rtlCol="0">
            <a:spAutoFit/>
          </a:bodyPr>
          <a:lstStyle/>
          <a:p>
            <a:r>
              <a:rPr lang="de-DE" sz="800" dirty="0" smtClean="0"/>
              <a:t>Waldach</a:t>
            </a:r>
            <a:endParaRPr lang="de-DE" sz="800" dirty="0"/>
          </a:p>
        </p:txBody>
      </p:sp>
      <p:sp>
        <p:nvSpPr>
          <p:cNvPr id="19" name="Textfeld 18"/>
          <p:cNvSpPr txBox="1"/>
          <p:nvPr/>
        </p:nvSpPr>
        <p:spPr>
          <a:xfrm rot="18600814">
            <a:off x="915319" y="2773058"/>
            <a:ext cx="1584176" cy="215444"/>
          </a:xfrm>
          <a:prstGeom prst="rect">
            <a:avLst/>
          </a:prstGeom>
          <a:noFill/>
        </p:spPr>
        <p:txBody>
          <a:bodyPr wrap="square" rtlCol="0">
            <a:spAutoFit/>
          </a:bodyPr>
          <a:lstStyle/>
          <a:p>
            <a:r>
              <a:rPr lang="de-DE" sz="800" dirty="0" err="1" smtClean="0"/>
              <a:t>Iselshäuser</a:t>
            </a:r>
            <a:r>
              <a:rPr lang="de-DE" sz="800" dirty="0" smtClean="0"/>
              <a:t> Str.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linds(horizontal)">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 </a:t>
            </a:r>
            <a:endParaRPr lang="de-DE" dirty="0"/>
          </a:p>
        </p:txBody>
      </p:sp>
      <p:sp>
        <p:nvSpPr>
          <p:cNvPr id="3" name="Textplatzhalter 2"/>
          <p:cNvSpPr>
            <a:spLocks noGrp="1"/>
          </p:cNvSpPr>
          <p:nvPr>
            <p:ph type="body" idx="1"/>
          </p:nvPr>
        </p:nvSpPr>
        <p:spPr>
          <a:xfrm>
            <a:off x="457200" y="1285875"/>
            <a:ext cx="8147248" cy="685800"/>
          </a:xfrm>
        </p:spPr>
        <p:txBody>
          <a:bodyPr/>
          <a:lstStyle/>
          <a:p>
            <a:r>
              <a:rPr lang="de-DE" dirty="0" smtClean="0"/>
              <a:t>Verbindung Ende Radweg zum Riedbrunnen</a:t>
            </a:r>
            <a:endParaRPr lang="de-DE" dirty="0"/>
          </a:p>
        </p:txBody>
      </p:sp>
      <p:pic>
        <p:nvPicPr>
          <p:cNvPr id="8" name="Inhaltsplatzhalter 7" descr="P1030917.jpg"/>
          <p:cNvPicPr>
            <a:picLocks noGrp="1" noChangeAspect="1"/>
          </p:cNvPicPr>
          <p:nvPr>
            <p:ph sz="quarter" idx="2"/>
          </p:nvPr>
        </p:nvPicPr>
        <p:blipFill>
          <a:blip r:embed="rId2" cstate="print"/>
          <a:stretch>
            <a:fillRect/>
          </a:stretch>
        </p:blipFill>
        <p:spPr>
          <a:xfrm>
            <a:off x="395536" y="1916832"/>
            <a:ext cx="4038600" cy="3028950"/>
          </a:xfrm>
        </p:spPr>
      </p:pic>
      <p:sp>
        <p:nvSpPr>
          <p:cNvPr id="6" name="Inhaltsplatzhalter 5"/>
          <p:cNvSpPr>
            <a:spLocks noGrp="1"/>
          </p:cNvSpPr>
          <p:nvPr>
            <p:ph sz="quarter" idx="4"/>
          </p:nvPr>
        </p:nvSpPr>
        <p:spPr>
          <a:xfrm>
            <a:off x="467544" y="4985792"/>
            <a:ext cx="4038600" cy="1872208"/>
          </a:xfrm>
        </p:spPr>
        <p:txBody>
          <a:bodyPr>
            <a:normAutofit/>
          </a:bodyPr>
          <a:lstStyle/>
          <a:p>
            <a:r>
              <a:rPr lang="de-DE" sz="2000" dirty="0" smtClean="0"/>
              <a:t>Verlängerung des Radweges übers eh. </a:t>
            </a:r>
            <a:r>
              <a:rPr lang="de-DE" sz="2000" dirty="0" err="1" smtClean="0"/>
              <a:t>Schuonareal</a:t>
            </a:r>
            <a:r>
              <a:rPr lang="de-DE" sz="2000" dirty="0" smtClean="0"/>
              <a:t> zum Riedbrunnen</a:t>
            </a:r>
            <a:endParaRPr lang="de-DE" sz="2000" dirty="0"/>
          </a:p>
        </p:txBody>
      </p:sp>
      <p:sp>
        <p:nvSpPr>
          <p:cNvPr id="7" name="Stern mit 8 Zacken 6"/>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1</a:t>
            </a:r>
            <a:endParaRPr lang="de-DE" sz="4000" dirty="0">
              <a:solidFill>
                <a:srgbClr val="0070C0"/>
              </a:solidFill>
            </a:endParaRPr>
          </a:p>
        </p:txBody>
      </p:sp>
      <p:sp>
        <p:nvSpPr>
          <p:cNvPr id="9" name="Eingekerbter Richtungspfeil 8"/>
          <p:cNvSpPr/>
          <p:nvPr/>
        </p:nvSpPr>
        <p:spPr>
          <a:xfrm rot="17286620">
            <a:off x="1549555" y="4103405"/>
            <a:ext cx="354569" cy="41259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7286620">
            <a:off x="1761815" y="3584358"/>
            <a:ext cx="363785" cy="25983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7286620">
            <a:off x="1663524" y="3837159"/>
            <a:ext cx="354569" cy="34936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2" name="Grafik 11" descr="Iselshäuser Str. 3 Karte.jpg"/>
          <p:cNvPicPr>
            <a:picLocks noChangeAspect="1"/>
          </p:cNvPicPr>
          <p:nvPr/>
        </p:nvPicPr>
        <p:blipFill>
          <a:blip r:embed="rId3" cstate="print"/>
          <a:stretch>
            <a:fillRect/>
          </a:stretch>
        </p:blipFill>
        <p:spPr>
          <a:xfrm>
            <a:off x="4788024" y="1988840"/>
            <a:ext cx="3294366" cy="4392488"/>
          </a:xfrm>
          <a:prstGeom prst="rect">
            <a:avLst/>
          </a:prstGeom>
        </p:spPr>
      </p:pic>
      <p:cxnSp>
        <p:nvCxnSpPr>
          <p:cNvPr id="14" name="Gerade Verbindung mit Pfeil 13"/>
          <p:cNvCxnSpPr/>
          <p:nvPr/>
        </p:nvCxnSpPr>
        <p:spPr>
          <a:xfrm flipV="1">
            <a:off x="6228184" y="4293096"/>
            <a:ext cx="0"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 </a:t>
            </a:r>
            <a:endParaRPr lang="de-DE" dirty="0"/>
          </a:p>
        </p:txBody>
      </p:sp>
      <p:sp>
        <p:nvSpPr>
          <p:cNvPr id="3" name="Textplatzhalter 2"/>
          <p:cNvSpPr>
            <a:spLocks noGrp="1"/>
          </p:cNvSpPr>
          <p:nvPr>
            <p:ph type="body" idx="1"/>
          </p:nvPr>
        </p:nvSpPr>
        <p:spPr>
          <a:xfrm>
            <a:off x="457200" y="1285875"/>
            <a:ext cx="8147248" cy="685800"/>
          </a:xfrm>
        </p:spPr>
        <p:txBody>
          <a:bodyPr/>
          <a:lstStyle/>
          <a:p>
            <a:r>
              <a:rPr lang="de-DE" dirty="0" smtClean="0"/>
              <a:t>Blick von Forstkugel zum eh. </a:t>
            </a:r>
            <a:r>
              <a:rPr lang="de-DE" dirty="0" err="1" smtClean="0"/>
              <a:t>Schuonareal</a:t>
            </a:r>
            <a:endParaRPr lang="de-DE" dirty="0"/>
          </a:p>
        </p:txBody>
      </p:sp>
      <p:pic>
        <p:nvPicPr>
          <p:cNvPr id="7" name="Inhaltsplatzhalter 6" descr="eh. Schuonareal.jpg"/>
          <p:cNvPicPr>
            <a:picLocks noGrp="1" noChangeAspect="1"/>
          </p:cNvPicPr>
          <p:nvPr>
            <p:ph sz="quarter" idx="2"/>
          </p:nvPr>
        </p:nvPicPr>
        <p:blipFill>
          <a:blip r:embed="rId2" cstate="print"/>
          <a:stretch>
            <a:fillRect/>
          </a:stretch>
        </p:blipFill>
        <p:spPr>
          <a:xfrm>
            <a:off x="467544" y="1988840"/>
            <a:ext cx="4038600" cy="3028950"/>
          </a:xfrm>
        </p:spPr>
      </p:pic>
      <p:sp>
        <p:nvSpPr>
          <p:cNvPr id="6" name="Inhaltsplatzhalter 5"/>
          <p:cNvSpPr>
            <a:spLocks noGrp="1"/>
          </p:cNvSpPr>
          <p:nvPr>
            <p:ph sz="quarter" idx="4"/>
          </p:nvPr>
        </p:nvSpPr>
        <p:spPr>
          <a:xfrm>
            <a:off x="467544" y="5013176"/>
            <a:ext cx="4038600" cy="1440160"/>
          </a:xfrm>
        </p:spPr>
        <p:txBody>
          <a:bodyPr/>
          <a:lstStyle/>
          <a:p>
            <a:r>
              <a:rPr lang="de-DE" dirty="0" smtClean="0"/>
              <a:t>Blick vom Riedbrunnen Richtung ehemaliges </a:t>
            </a:r>
            <a:r>
              <a:rPr lang="de-DE" dirty="0" err="1" smtClean="0"/>
              <a:t>Schuonareal</a:t>
            </a:r>
            <a:endParaRPr lang="de-DE" dirty="0" smtClean="0"/>
          </a:p>
        </p:txBody>
      </p:sp>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1</a:t>
            </a:r>
            <a:endParaRPr lang="de-DE" sz="4000" dirty="0">
              <a:solidFill>
                <a:srgbClr val="0070C0"/>
              </a:solidFill>
            </a:endParaRPr>
          </a:p>
        </p:txBody>
      </p:sp>
      <p:sp>
        <p:nvSpPr>
          <p:cNvPr id="9" name="Eingekerbter Richtungspfeil 8"/>
          <p:cNvSpPr/>
          <p:nvPr/>
        </p:nvSpPr>
        <p:spPr>
          <a:xfrm rot="15566082">
            <a:off x="2375649" y="3805374"/>
            <a:ext cx="303024" cy="32476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4997100">
            <a:off x="2378344" y="4067450"/>
            <a:ext cx="372710" cy="34290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5636450">
            <a:off x="2410702" y="4354185"/>
            <a:ext cx="434849" cy="36668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4" name="Grafik 13" descr="Iselshäuser Str. 3 Karte.jpg"/>
          <p:cNvPicPr>
            <a:picLocks noChangeAspect="1"/>
          </p:cNvPicPr>
          <p:nvPr/>
        </p:nvPicPr>
        <p:blipFill>
          <a:blip r:embed="rId3" cstate="print"/>
          <a:stretch>
            <a:fillRect/>
          </a:stretch>
        </p:blipFill>
        <p:spPr>
          <a:xfrm>
            <a:off x="4788024" y="1988840"/>
            <a:ext cx="3294366" cy="4392488"/>
          </a:xfrm>
          <a:prstGeom prst="rect">
            <a:avLst/>
          </a:prstGeom>
        </p:spPr>
      </p:pic>
      <p:cxnSp>
        <p:nvCxnSpPr>
          <p:cNvPr id="16" name="Gerade Verbindung mit Pfeil 15"/>
          <p:cNvCxnSpPr/>
          <p:nvPr/>
        </p:nvCxnSpPr>
        <p:spPr>
          <a:xfrm>
            <a:off x="6156176" y="4221088"/>
            <a:ext cx="72008"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Verbindung von Süden in die Innenstadt</a:t>
            </a:r>
            <a:endParaRPr lang="de-DE" dirty="0"/>
          </a:p>
        </p:txBody>
      </p:sp>
      <p:sp>
        <p:nvSpPr>
          <p:cNvPr id="4" name="Textplatzhalter 3"/>
          <p:cNvSpPr>
            <a:spLocks noGrp="1"/>
          </p:cNvSpPr>
          <p:nvPr>
            <p:ph type="body" sz="half" idx="3"/>
          </p:nvPr>
        </p:nvSpPr>
        <p:spPr>
          <a:xfrm>
            <a:off x="539552" y="1295400"/>
            <a:ext cx="8150423" cy="685800"/>
          </a:xfrm>
        </p:spPr>
        <p:txBody>
          <a:bodyPr>
            <a:normAutofit fontScale="92500"/>
          </a:bodyPr>
          <a:lstStyle/>
          <a:p>
            <a:r>
              <a:rPr lang="de-DE" dirty="0" smtClean="0"/>
              <a:t>Weg von der </a:t>
            </a:r>
            <a:r>
              <a:rPr lang="de-DE" dirty="0" err="1" smtClean="0"/>
              <a:t>Scholderwiese</a:t>
            </a:r>
            <a:r>
              <a:rPr lang="de-DE" dirty="0" smtClean="0"/>
              <a:t> auf die </a:t>
            </a:r>
            <a:r>
              <a:rPr lang="de-DE" dirty="0" err="1" smtClean="0"/>
              <a:t>Iselshäuser</a:t>
            </a:r>
            <a:r>
              <a:rPr lang="de-DE" dirty="0" smtClean="0"/>
              <a:t> Straße (1)</a:t>
            </a:r>
            <a:endParaRPr lang="de-DE" dirty="0"/>
          </a:p>
        </p:txBody>
      </p:sp>
      <p:pic>
        <p:nvPicPr>
          <p:cNvPr id="7" name="Inhaltsplatzhalter 6" descr="Iselshäuser_Schwandorfer Straße.jpg"/>
          <p:cNvPicPr>
            <a:picLocks noGrp="1" noChangeAspect="1"/>
          </p:cNvPicPr>
          <p:nvPr>
            <p:ph sz="quarter" idx="4"/>
          </p:nvPr>
        </p:nvPicPr>
        <p:blipFill>
          <a:blip r:embed="rId2" cstate="print"/>
          <a:stretch>
            <a:fillRect/>
          </a:stretch>
        </p:blipFill>
        <p:spPr>
          <a:xfrm>
            <a:off x="4648200" y="2638425"/>
            <a:ext cx="4038600" cy="3028950"/>
          </a:xfrm>
        </p:spPr>
      </p:pic>
      <p:sp>
        <p:nvSpPr>
          <p:cNvPr id="8" name="Stern mit 8 Zacken 7"/>
          <p:cNvSpPr/>
          <p:nvPr/>
        </p:nvSpPr>
        <p:spPr>
          <a:xfrm>
            <a:off x="7956376" y="188640"/>
            <a:ext cx="914400" cy="914400"/>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rgbClr val="0070C0"/>
                </a:solidFill>
              </a:rPr>
              <a:t>2</a:t>
            </a:r>
            <a:endParaRPr lang="de-DE" sz="4000" dirty="0">
              <a:solidFill>
                <a:srgbClr val="0070C0"/>
              </a:solidFill>
            </a:endParaRPr>
          </a:p>
        </p:txBody>
      </p:sp>
      <p:sp>
        <p:nvSpPr>
          <p:cNvPr id="9" name="Eingekerbter Richtungspfeil 8"/>
          <p:cNvSpPr/>
          <p:nvPr/>
        </p:nvSpPr>
        <p:spPr>
          <a:xfrm rot="16947516">
            <a:off x="6598095" y="5077916"/>
            <a:ext cx="419378" cy="35705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13010259">
            <a:off x="6335252" y="4223060"/>
            <a:ext cx="321373" cy="22397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14394499">
            <a:off x="6549720" y="4377880"/>
            <a:ext cx="360252" cy="28505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rot="15955425">
            <a:off x="6651308" y="4683458"/>
            <a:ext cx="395976" cy="29836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5" name="Inhaltsplatzhalter 14" descr="Iselshäuser_Schwandorfer Straße Karte.jpg"/>
          <p:cNvPicPr>
            <a:picLocks noGrp="1" noChangeAspect="1"/>
          </p:cNvPicPr>
          <p:nvPr>
            <p:ph sz="quarter" idx="2"/>
          </p:nvPr>
        </p:nvPicPr>
        <p:blipFill>
          <a:blip r:embed="rId3" cstate="print"/>
          <a:stretch>
            <a:fillRect/>
          </a:stretch>
        </p:blipFill>
        <p:spPr>
          <a:xfrm>
            <a:off x="971600" y="2132856"/>
            <a:ext cx="3028950" cy="4038600"/>
          </a:xfrm>
        </p:spPr>
      </p:pic>
      <p:cxnSp>
        <p:nvCxnSpPr>
          <p:cNvPr id="17" name="Gewinkelte Verbindung 16"/>
          <p:cNvCxnSpPr/>
          <p:nvPr/>
        </p:nvCxnSpPr>
        <p:spPr>
          <a:xfrm rot="5400000">
            <a:off x="1367644" y="4041068"/>
            <a:ext cx="720080" cy="720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403648" y="2780928"/>
            <a:ext cx="1584176" cy="215444"/>
          </a:xfrm>
          <a:prstGeom prst="rect">
            <a:avLst/>
          </a:prstGeom>
          <a:noFill/>
        </p:spPr>
        <p:txBody>
          <a:bodyPr wrap="square" rtlCol="0">
            <a:spAutoFit/>
          </a:bodyPr>
          <a:lstStyle/>
          <a:p>
            <a:r>
              <a:rPr lang="de-DE" sz="800" dirty="0" err="1" smtClean="0"/>
              <a:t>Scholderwiese</a:t>
            </a:r>
            <a:endParaRPr lang="de-DE" sz="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eanos">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961</Words>
  <Application>Microsoft Office PowerPoint</Application>
  <PresentationFormat>Bildschirmpräsentation (4:3)</PresentationFormat>
  <Paragraphs>136</Paragraphs>
  <Slides>29</Slides>
  <Notes>0</Notes>
  <HiddenSlides>1</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Okeanos</vt:lpstr>
      <vt:lpstr>Fuß- und Radwegekonzept für die Stadt Nagold</vt:lpstr>
      <vt:lpstr>Vorwort</vt:lpstr>
      <vt:lpstr>Gut angelegtes Geld</vt:lpstr>
      <vt:lpstr>Verbindung von Süden in die Innenstadt</vt:lpstr>
      <vt:lpstr>Verbindung von Süden in die Innenstadt</vt:lpstr>
      <vt:lpstr>Verbindung von Süden in die Innenstadt</vt:lpstr>
      <vt:lpstr>Verbindung von Süden in die Innenstadt </vt:lpstr>
      <vt:lpstr>Verbindung von Süden in die Innenstadt </vt:lpstr>
      <vt:lpstr>Verbindung von Süden in die Innenstadt</vt:lpstr>
      <vt:lpstr>Verbindung von Süden in die Innenstadt</vt:lpstr>
      <vt:lpstr>Verbindung von Süden in die Innenstadt</vt:lpstr>
      <vt:lpstr>Verbindung von Osten in die Innenstadt</vt:lpstr>
      <vt:lpstr>Verbindung von Osten in die Innenstadt</vt:lpstr>
      <vt:lpstr>Verbindung von Osten in die Innenstadt</vt:lpstr>
      <vt:lpstr>Verbindung von Osten in die Innenstadt</vt:lpstr>
      <vt:lpstr>Verbindung vom Kernen nach Osten</vt:lpstr>
      <vt:lpstr>Verbindung Steinberg - Innenstadt</vt:lpstr>
      <vt:lpstr>Verbindung Emmingen - Nagold</vt:lpstr>
      <vt:lpstr>Verbindung Emmingen - Nagold</vt:lpstr>
      <vt:lpstr>Haltestelle Stadtmitte</vt:lpstr>
      <vt:lpstr>Haltestelle Stadtmitte</vt:lpstr>
      <vt:lpstr>(Überdachte) Fahrradständer</vt:lpstr>
      <vt:lpstr>Beschilderung</vt:lpstr>
      <vt:lpstr>Mountainbike Trail</vt:lpstr>
      <vt:lpstr>Bankkonzept AK Wirtschaft und Verkehr (Auszug)</vt:lpstr>
      <vt:lpstr>Visionen/offene Fragen</vt:lpstr>
      <vt:lpstr>Visionen/offene Fragen</vt:lpstr>
      <vt:lpstr>Gute Ideen</vt:lpstr>
      <vt:lpstr>Verbände und Gruppierungen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Fuß- und Radwegekonzept für die Stadt Nagold</dc:title>
  <dc:creator>Ebinger</dc:creator>
  <cp:lastModifiedBy>Windows-Benutzer</cp:lastModifiedBy>
  <cp:revision>72</cp:revision>
  <dcterms:created xsi:type="dcterms:W3CDTF">2016-07-08T14:31:36Z</dcterms:created>
  <dcterms:modified xsi:type="dcterms:W3CDTF">2017-01-07T09:01:37Z</dcterms:modified>
</cp:coreProperties>
</file>